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4" r:id="rId3"/>
    <p:sldId id="332" r:id="rId4"/>
    <p:sldId id="330" r:id="rId5"/>
    <p:sldId id="331" r:id="rId6"/>
    <p:sldId id="333" r:id="rId7"/>
    <p:sldId id="334" r:id="rId8"/>
    <p:sldId id="335" r:id="rId9"/>
    <p:sldId id="535" r:id="rId10"/>
    <p:sldId id="258" r:id="rId11"/>
    <p:sldId id="259" r:id="rId12"/>
    <p:sldId id="288" r:id="rId13"/>
    <p:sldId id="260" r:id="rId14"/>
    <p:sldId id="261" r:id="rId15"/>
    <p:sldId id="264" r:id="rId16"/>
    <p:sldId id="533" r:id="rId17"/>
    <p:sldId id="534"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BC0E47D1-745B-4AC5-9E89-0295147C7533}">
          <p14:sldIdLst>
            <p14:sldId id="257"/>
            <p14:sldId id="274"/>
            <p14:sldId id="332"/>
            <p14:sldId id="330"/>
            <p14:sldId id="331"/>
            <p14:sldId id="333"/>
            <p14:sldId id="334"/>
            <p14:sldId id="335"/>
            <p14:sldId id="535"/>
            <p14:sldId id="258"/>
            <p14:sldId id="259"/>
            <p14:sldId id="288"/>
            <p14:sldId id="260"/>
            <p14:sldId id="261"/>
            <p14:sldId id="264"/>
            <p14:sldId id="533"/>
            <p14:sldId id="53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A8A93C-E0CA-4E4B-86F5-9DEDDBFB2C9A}" v="1" dt="2024-09-23T19:44:04.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8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ane RHARRABI" userId="0718f7fd-5cbc-419a-adae-8ba31e8a4c5a" providerId="ADAL" clId="{1B211C0E-B0EF-45B1-8F8F-4BFD734DE2EF}"/>
    <pc:docChg chg="undo custSel addSld delSld modSld delMainMaster delSection modSection">
      <pc:chgData name="Hanane RHARRABI" userId="0718f7fd-5cbc-419a-adae-8ba31e8a4c5a" providerId="ADAL" clId="{1B211C0E-B0EF-45B1-8F8F-4BFD734DE2EF}" dt="2023-09-19T20:11:38.199" v="6" actId="18676"/>
      <pc:docMkLst>
        <pc:docMk/>
      </pc:docMkLst>
      <pc:sldChg chg="del">
        <pc:chgData name="Hanane RHARRABI" userId="0718f7fd-5cbc-419a-adae-8ba31e8a4c5a" providerId="ADAL" clId="{1B211C0E-B0EF-45B1-8F8F-4BFD734DE2EF}" dt="2023-09-19T20:11:38.199" v="6" actId="18676"/>
        <pc:sldMkLst>
          <pc:docMk/>
          <pc:sldMk cId="1464687119" sldId="256"/>
        </pc:sldMkLst>
      </pc:sldChg>
      <pc:sldChg chg="add del">
        <pc:chgData name="Hanane RHARRABI" userId="0718f7fd-5cbc-419a-adae-8ba31e8a4c5a" providerId="ADAL" clId="{1B211C0E-B0EF-45B1-8F8F-4BFD734DE2EF}" dt="2023-09-19T20:11:31.156" v="5"/>
        <pc:sldMkLst>
          <pc:docMk/>
          <pc:sldMk cId="98516204" sldId="257"/>
        </pc:sldMkLst>
      </pc:sldChg>
      <pc:sldChg chg="add del">
        <pc:chgData name="Hanane RHARRABI" userId="0718f7fd-5cbc-419a-adae-8ba31e8a4c5a" providerId="ADAL" clId="{1B211C0E-B0EF-45B1-8F8F-4BFD734DE2EF}" dt="2023-09-19T20:11:31.156" v="5"/>
        <pc:sldMkLst>
          <pc:docMk/>
          <pc:sldMk cId="4060340769" sldId="261"/>
        </pc:sldMkLst>
      </pc:sldChg>
      <pc:sldChg chg="add del">
        <pc:chgData name="Hanane RHARRABI" userId="0718f7fd-5cbc-419a-adae-8ba31e8a4c5a" providerId="ADAL" clId="{1B211C0E-B0EF-45B1-8F8F-4BFD734DE2EF}" dt="2023-09-19T20:11:31.156" v="5"/>
        <pc:sldMkLst>
          <pc:docMk/>
          <pc:sldMk cId="441307573" sldId="264"/>
        </pc:sldMkLst>
      </pc:sldChg>
      <pc:sldChg chg="modSp add del mod">
        <pc:chgData name="Hanane RHARRABI" userId="0718f7fd-5cbc-419a-adae-8ba31e8a4c5a" providerId="ADAL" clId="{1B211C0E-B0EF-45B1-8F8F-4BFD734DE2EF}" dt="2023-09-19T20:11:31.156" v="5"/>
        <pc:sldMkLst>
          <pc:docMk/>
          <pc:sldMk cId="515894722" sldId="265"/>
        </pc:sldMkLst>
        <pc:spChg chg="mod">
          <ac:chgData name="Hanane RHARRABI" userId="0718f7fd-5cbc-419a-adae-8ba31e8a4c5a" providerId="ADAL" clId="{1B211C0E-B0EF-45B1-8F8F-4BFD734DE2EF}" dt="2023-09-19T20:11:28.549" v="4"/>
          <ac:spMkLst>
            <pc:docMk/>
            <pc:sldMk cId="515894722" sldId="265"/>
            <ac:spMk id="3" creationId="{00000000-0000-0000-0000-000000000000}"/>
          </ac:spMkLst>
        </pc:spChg>
      </pc:sldChg>
      <pc:sldChg chg="add del">
        <pc:chgData name="Hanane RHARRABI" userId="0718f7fd-5cbc-419a-adae-8ba31e8a4c5a" providerId="ADAL" clId="{1B211C0E-B0EF-45B1-8F8F-4BFD734DE2EF}" dt="2023-09-19T20:11:31.156" v="5"/>
        <pc:sldMkLst>
          <pc:docMk/>
          <pc:sldMk cId="243999560" sldId="266"/>
        </pc:sldMkLst>
      </pc:sldChg>
      <pc:sldChg chg="add del">
        <pc:chgData name="Hanane RHARRABI" userId="0718f7fd-5cbc-419a-adae-8ba31e8a4c5a" providerId="ADAL" clId="{1B211C0E-B0EF-45B1-8F8F-4BFD734DE2EF}" dt="2023-09-19T20:11:31.156" v="5"/>
        <pc:sldMkLst>
          <pc:docMk/>
          <pc:sldMk cId="2210346273" sldId="267"/>
        </pc:sldMkLst>
      </pc:sldChg>
      <pc:sldChg chg="add del">
        <pc:chgData name="Hanane RHARRABI" userId="0718f7fd-5cbc-419a-adae-8ba31e8a4c5a" providerId="ADAL" clId="{1B211C0E-B0EF-45B1-8F8F-4BFD734DE2EF}" dt="2023-09-19T20:11:31.156" v="5"/>
        <pc:sldMkLst>
          <pc:docMk/>
          <pc:sldMk cId="4258979449" sldId="268"/>
        </pc:sldMkLst>
      </pc:sldChg>
      <pc:sldChg chg="add del">
        <pc:chgData name="Hanane RHARRABI" userId="0718f7fd-5cbc-419a-adae-8ba31e8a4c5a" providerId="ADAL" clId="{1B211C0E-B0EF-45B1-8F8F-4BFD734DE2EF}" dt="2023-09-19T20:11:31.156" v="5"/>
        <pc:sldMkLst>
          <pc:docMk/>
          <pc:sldMk cId="2155504121" sldId="269"/>
        </pc:sldMkLst>
      </pc:sldChg>
      <pc:sldChg chg="modSp add del mod">
        <pc:chgData name="Hanane RHARRABI" userId="0718f7fd-5cbc-419a-adae-8ba31e8a4c5a" providerId="ADAL" clId="{1B211C0E-B0EF-45B1-8F8F-4BFD734DE2EF}" dt="2023-09-19T20:11:31.156" v="5"/>
        <pc:sldMkLst>
          <pc:docMk/>
          <pc:sldMk cId="1352827117" sldId="270"/>
        </pc:sldMkLst>
        <pc:spChg chg="mod">
          <ac:chgData name="Hanane RHARRABI" userId="0718f7fd-5cbc-419a-adae-8ba31e8a4c5a" providerId="ADAL" clId="{1B211C0E-B0EF-45B1-8F8F-4BFD734DE2EF}" dt="2023-09-19T20:11:28.549" v="4"/>
          <ac:spMkLst>
            <pc:docMk/>
            <pc:sldMk cId="1352827117" sldId="270"/>
            <ac:spMk id="3" creationId="{00000000-0000-0000-0000-000000000000}"/>
          </ac:spMkLst>
        </pc:spChg>
      </pc:sldChg>
      <pc:sldChg chg="add del">
        <pc:chgData name="Hanane RHARRABI" userId="0718f7fd-5cbc-419a-adae-8ba31e8a4c5a" providerId="ADAL" clId="{1B211C0E-B0EF-45B1-8F8F-4BFD734DE2EF}" dt="2023-09-19T20:11:31.156" v="5"/>
        <pc:sldMkLst>
          <pc:docMk/>
          <pc:sldMk cId="806888285" sldId="275"/>
        </pc:sldMkLst>
      </pc:sldChg>
      <pc:sldChg chg="add del">
        <pc:chgData name="Hanane RHARRABI" userId="0718f7fd-5cbc-419a-adae-8ba31e8a4c5a" providerId="ADAL" clId="{1B211C0E-B0EF-45B1-8F8F-4BFD734DE2EF}" dt="2023-09-19T20:11:31.156" v="5"/>
        <pc:sldMkLst>
          <pc:docMk/>
          <pc:sldMk cId="3250673231" sldId="533"/>
        </pc:sldMkLst>
      </pc:sldChg>
      <pc:sldChg chg="add del">
        <pc:chgData name="Hanane RHARRABI" userId="0718f7fd-5cbc-419a-adae-8ba31e8a4c5a" providerId="ADAL" clId="{1B211C0E-B0EF-45B1-8F8F-4BFD734DE2EF}" dt="2023-09-19T20:11:31.156" v="5"/>
        <pc:sldMkLst>
          <pc:docMk/>
          <pc:sldMk cId="3918788399" sldId="534"/>
        </pc:sldMkLst>
      </pc:sldChg>
      <pc:sldMasterChg chg="del delSldLayout">
        <pc:chgData name="Hanane RHARRABI" userId="0718f7fd-5cbc-419a-adae-8ba31e8a4c5a" providerId="ADAL" clId="{1B211C0E-B0EF-45B1-8F8F-4BFD734DE2EF}" dt="2023-09-19T20:11:38.199" v="6" actId="18676"/>
        <pc:sldMasterMkLst>
          <pc:docMk/>
          <pc:sldMasterMk cId="3039946367" sldId="2147483648"/>
        </pc:sldMasterMkLst>
        <pc:sldLayoutChg chg="del">
          <pc:chgData name="Hanane RHARRABI" userId="0718f7fd-5cbc-419a-adae-8ba31e8a4c5a" providerId="ADAL" clId="{1B211C0E-B0EF-45B1-8F8F-4BFD734DE2EF}" dt="2023-09-19T20:11:38.199" v="6" actId="18676"/>
          <pc:sldLayoutMkLst>
            <pc:docMk/>
            <pc:sldMasterMk cId="3039946367" sldId="2147483648"/>
            <pc:sldLayoutMk cId="587124584" sldId="2147483649"/>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3194164711" sldId="2147483650"/>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3929297374" sldId="2147483651"/>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179793010" sldId="2147483652"/>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539312481" sldId="2147483653"/>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148926418" sldId="2147483654"/>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126751897" sldId="2147483655"/>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919472118" sldId="2147483656"/>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753929762" sldId="2147483657"/>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442537429" sldId="2147483658"/>
          </pc:sldLayoutMkLst>
        </pc:sldLayoutChg>
        <pc:sldLayoutChg chg="del">
          <pc:chgData name="Hanane RHARRABI" userId="0718f7fd-5cbc-419a-adae-8ba31e8a4c5a" providerId="ADAL" clId="{1B211C0E-B0EF-45B1-8F8F-4BFD734DE2EF}" dt="2023-09-19T20:11:38.199" v="6" actId="18676"/>
          <pc:sldLayoutMkLst>
            <pc:docMk/>
            <pc:sldMasterMk cId="3039946367" sldId="2147483648"/>
            <pc:sldLayoutMk cId="3666735036" sldId="2147483659"/>
          </pc:sldLayoutMkLst>
        </pc:sldLayoutChg>
      </pc:sldMasterChg>
    </pc:docChg>
  </pc:docChgLst>
  <pc:docChgLst>
    <pc:chgData name="Hanane RHARRABI" userId="0718f7fd-5cbc-419a-adae-8ba31e8a4c5a" providerId="ADAL" clId="{50A8A93C-E0CA-4E4B-86F5-9DEDDBFB2C9A}"/>
    <pc:docChg chg="addSection delSection">
      <pc:chgData name="Hanane RHARRABI" userId="0718f7fd-5cbc-419a-adae-8ba31e8a4c5a" providerId="ADAL" clId="{50A8A93C-E0CA-4E4B-86F5-9DEDDBFB2C9A}" dt="2024-09-23T19:44:09.277" v="1" actId="17851"/>
      <pc:docMkLst>
        <pc:docMk/>
      </pc:docMkLst>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67C786-C318-4012-8F84-A2316ED042F1}"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fr-MA"/>
        </a:p>
      </dgm:t>
    </dgm:pt>
    <dgm:pt modelId="{2BBDA269-87C0-40FC-BB94-A98D3AC9CCA4}">
      <dgm:prSet custT="1"/>
      <dgm:spPr>
        <a:ln>
          <a:solidFill>
            <a:schemeClr val="tx1"/>
          </a:solidFill>
        </a:ln>
      </dgm:spPr>
      <dgm:t>
        <a:bodyPr/>
        <a:lstStyle/>
        <a:p>
          <a:pPr algn="just">
            <a:lnSpc>
              <a:spcPct val="150000"/>
            </a:lnSpc>
          </a:pPr>
          <a:r>
            <a:rPr lang="fr-FR" sz="2400" b="1" dirty="0">
              <a:latin typeface="Century Gothic" panose="020B0502020202020204" pitchFamily="34" charset="0"/>
            </a:rPr>
            <a:t>les sciences humaines et sociales  </a:t>
          </a:r>
          <a:r>
            <a:rPr lang="fr-FR" sz="2400" dirty="0">
              <a:latin typeface="Century Gothic" panose="020B0502020202020204" pitchFamily="34" charset="0"/>
            </a:rPr>
            <a:t>sont</a:t>
          </a:r>
          <a:r>
            <a:rPr lang="fr-FR" sz="2400" b="1" dirty="0">
              <a:latin typeface="Century Gothic" panose="020B0502020202020204" pitchFamily="34" charset="0"/>
            </a:rPr>
            <a:t> </a:t>
          </a:r>
          <a:r>
            <a:rPr lang="fr-FR" sz="2400" dirty="0">
              <a:latin typeface="Century Gothic" panose="020B0502020202020204" pitchFamily="34" charset="0"/>
            </a:rPr>
            <a:t>l’ensemble des disciplines qui ont pour objet d’étude et ou de réflexion</a:t>
          </a:r>
          <a:r>
            <a:rPr lang="fr-FR" sz="2400" i="1" dirty="0">
              <a:latin typeface="Century Gothic" panose="020B0502020202020204" pitchFamily="34" charset="0"/>
            </a:rPr>
            <a:t> l’être humain, dans les divers aspects de sa réalité </a:t>
          </a:r>
          <a:r>
            <a:rPr lang="fr-FR" sz="2400" u="sng" dirty="0">
              <a:latin typeface="Century Gothic" panose="020B0502020202020204" pitchFamily="34" charset="0"/>
            </a:rPr>
            <a:t>sur le plan individuel et sur le plan collectif. </a:t>
          </a:r>
          <a:endParaRPr lang="fr-MA" sz="2400" dirty="0">
            <a:latin typeface="Century Gothic" panose="020B0502020202020204" pitchFamily="34" charset="0"/>
          </a:endParaRPr>
        </a:p>
      </dgm:t>
    </dgm:pt>
    <dgm:pt modelId="{45E9941C-4C97-466A-B0B9-4718FE066222}" type="parTrans" cxnId="{8BB20E4E-232E-490C-B4FC-2A4EC7EB3B78}">
      <dgm:prSet/>
      <dgm:spPr/>
      <dgm:t>
        <a:bodyPr/>
        <a:lstStyle/>
        <a:p>
          <a:endParaRPr lang="fr-MA"/>
        </a:p>
      </dgm:t>
    </dgm:pt>
    <dgm:pt modelId="{0A411CF1-6755-4500-98D9-0AE10F709BCD}" type="sibTrans" cxnId="{8BB20E4E-232E-490C-B4FC-2A4EC7EB3B78}">
      <dgm:prSet/>
      <dgm:spPr/>
      <dgm:t>
        <a:bodyPr/>
        <a:lstStyle/>
        <a:p>
          <a:endParaRPr lang="fr-MA"/>
        </a:p>
      </dgm:t>
    </dgm:pt>
    <dgm:pt modelId="{5248074F-5059-4D1F-8468-A819FFE77345}">
      <dgm:prSet custT="1"/>
      <dgm:spPr>
        <a:ln>
          <a:solidFill>
            <a:schemeClr val="tx1"/>
          </a:solidFill>
        </a:ln>
      </dgm:spPr>
      <dgm:t>
        <a:bodyPr/>
        <a:lstStyle/>
        <a:p>
          <a:pPr algn="just">
            <a:lnSpc>
              <a:spcPct val="90000"/>
            </a:lnSpc>
          </a:pPr>
          <a:r>
            <a:rPr lang="fr-FR" sz="2400" b="1" i="1" kern="1200" dirty="0">
              <a:solidFill>
                <a:srgbClr val="000000"/>
              </a:solidFill>
              <a:effectLst>
                <a:outerShdw blurRad="38100" dist="38100" dir="2700000" algn="tl">
                  <a:srgbClr val="000000">
                    <a:alpha val="43137"/>
                  </a:srgbClr>
                </a:outerShdw>
              </a:effectLst>
              <a:latin typeface="Century Gothic" panose="020B0502020202020204" pitchFamily="34" charset="0"/>
              <a:ea typeface="+mn-ea"/>
              <a:cs typeface="+mn-cs"/>
            </a:rPr>
            <a:t>Exemples</a:t>
          </a:r>
          <a:r>
            <a:rPr lang="fr-FR" sz="2400" kern="1200" dirty="0">
              <a:solidFill>
                <a:srgbClr val="000000"/>
              </a:solidFill>
              <a:latin typeface="Century Gothic" panose="020B0502020202020204" pitchFamily="34" charset="0"/>
              <a:ea typeface="+mn-ea"/>
              <a:cs typeface="+mn-cs"/>
            </a:rPr>
            <a:t> : </a:t>
          </a:r>
        </a:p>
        <a:p>
          <a:pPr algn="just">
            <a:lnSpc>
              <a:spcPct val="150000"/>
            </a:lnSpc>
          </a:pPr>
          <a:r>
            <a:rPr lang="fr-FR" sz="2400" kern="1200" dirty="0">
              <a:solidFill>
                <a:srgbClr val="000000"/>
              </a:solidFill>
              <a:latin typeface="Century Gothic" panose="020B0502020202020204" pitchFamily="34" charset="0"/>
              <a:ea typeface="+mn-ea"/>
              <a:cs typeface="+mn-cs"/>
            </a:rPr>
            <a:t>la psychologie, la sociologie, l’histoire, l’archéologie et l’anthropologie,  la politique, les sciences de l’éducation et les sciences juridiques </a:t>
          </a:r>
          <a:endParaRPr lang="fr-MA" sz="2400" kern="1200" dirty="0">
            <a:solidFill>
              <a:srgbClr val="000000"/>
            </a:solidFill>
            <a:latin typeface="Century Gothic" panose="020B0502020202020204" pitchFamily="34" charset="0"/>
            <a:ea typeface="+mn-ea"/>
            <a:cs typeface="+mn-cs"/>
          </a:endParaRPr>
        </a:p>
      </dgm:t>
    </dgm:pt>
    <dgm:pt modelId="{0FECC5AD-9A8F-440A-BDFA-449045BB6ABF}" type="parTrans" cxnId="{6922A6AD-AC6A-4151-8689-A3D2EFCD0CC4}">
      <dgm:prSet/>
      <dgm:spPr/>
      <dgm:t>
        <a:bodyPr/>
        <a:lstStyle/>
        <a:p>
          <a:endParaRPr lang="fr-MA"/>
        </a:p>
      </dgm:t>
    </dgm:pt>
    <dgm:pt modelId="{8C2C2052-7C92-4AE7-B578-7C6FFD684E0B}" type="sibTrans" cxnId="{6922A6AD-AC6A-4151-8689-A3D2EFCD0CC4}">
      <dgm:prSet/>
      <dgm:spPr/>
      <dgm:t>
        <a:bodyPr/>
        <a:lstStyle/>
        <a:p>
          <a:endParaRPr lang="fr-MA"/>
        </a:p>
      </dgm:t>
    </dgm:pt>
    <dgm:pt modelId="{83059B91-7A85-4863-87E4-E3F10073E1D1}">
      <dgm:prSet/>
      <dgm:spPr/>
      <dgm:t>
        <a:bodyPr/>
        <a:lstStyle/>
        <a:p>
          <a:endParaRPr lang="fr-MA" dirty="0"/>
        </a:p>
      </dgm:t>
    </dgm:pt>
    <dgm:pt modelId="{2AF08C56-6B99-4FE2-BF8A-C7CF13669CE8}" type="parTrans" cxnId="{1E3F9168-DEEC-47EE-BD31-FA4503E51DA5}">
      <dgm:prSet/>
      <dgm:spPr/>
      <dgm:t>
        <a:bodyPr/>
        <a:lstStyle/>
        <a:p>
          <a:endParaRPr lang="fr-MA"/>
        </a:p>
      </dgm:t>
    </dgm:pt>
    <dgm:pt modelId="{77BBE370-3C5B-4679-A836-3B1450648BAF}" type="sibTrans" cxnId="{1E3F9168-DEEC-47EE-BD31-FA4503E51DA5}">
      <dgm:prSet/>
      <dgm:spPr/>
      <dgm:t>
        <a:bodyPr/>
        <a:lstStyle/>
        <a:p>
          <a:endParaRPr lang="fr-MA"/>
        </a:p>
      </dgm:t>
    </dgm:pt>
    <dgm:pt modelId="{DFD15B84-8E43-41FE-9BEF-7B4FCE2C9B5A}" type="pres">
      <dgm:prSet presAssocID="{1967C786-C318-4012-8F84-A2316ED042F1}" presName="linear" presStyleCnt="0">
        <dgm:presLayoutVars>
          <dgm:animLvl val="lvl"/>
          <dgm:resizeHandles val="exact"/>
        </dgm:presLayoutVars>
      </dgm:prSet>
      <dgm:spPr/>
    </dgm:pt>
    <dgm:pt modelId="{E26ACC78-6869-472D-8F8E-382973F42DBC}" type="pres">
      <dgm:prSet presAssocID="{2BBDA269-87C0-40FC-BB94-A98D3AC9CCA4}" presName="parentText" presStyleLbl="node1" presStyleIdx="0" presStyleCnt="2">
        <dgm:presLayoutVars>
          <dgm:chMax val="0"/>
          <dgm:bulletEnabled val="1"/>
        </dgm:presLayoutVars>
      </dgm:prSet>
      <dgm:spPr/>
    </dgm:pt>
    <dgm:pt modelId="{567D0FDC-970B-4765-88D5-3C4A42894713}" type="pres">
      <dgm:prSet presAssocID="{0A411CF1-6755-4500-98D9-0AE10F709BCD}" presName="spacer" presStyleCnt="0"/>
      <dgm:spPr/>
    </dgm:pt>
    <dgm:pt modelId="{EB413425-52CC-4736-9250-2BE065655DDB}" type="pres">
      <dgm:prSet presAssocID="{5248074F-5059-4D1F-8468-A819FFE77345}" presName="parentText" presStyleLbl="node1" presStyleIdx="1" presStyleCnt="2" custLinFactNeighborX="-2839" custLinFactNeighborY="4352">
        <dgm:presLayoutVars>
          <dgm:chMax val="0"/>
          <dgm:bulletEnabled val="1"/>
        </dgm:presLayoutVars>
      </dgm:prSet>
      <dgm:spPr/>
    </dgm:pt>
    <dgm:pt modelId="{EDD08AB3-A69C-4F9B-83F7-560428684234}" type="pres">
      <dgm:prSet presAssocID="{5248074F-5059-4D1F-8468-A819FFE77345}" presName="childText" presStyleLbl="revTx" presStyleIdx="0" presStyleCnt="1">
        <dgm:presLayoutVars>
          <dgm:bulletEnabled val="1"/>
        </dgm:presLayoutVars>
      </dgm:prSet>
      <dgm:spPr/>
    </dgm:pt>
  </dgm:ptLst>
  <dgm:cxnLst>
    <dgm:cxn modelId="{0253B931-CC35-45C1-A0E7-0EDF25419588}" type="presOf" srcId="{5248074F-5059-4D1F-8468-A819FFE77345}" destId="{EB413425-52CC-4736-9250-2BE065655DDB}" srcOrd="0" destOrd="0" presId="urn:microsoft.com/office/officeart/2005/8/layout/vList2"/>
    <dgm:cxn modelId="{6EFA835B-4013-4B2F-8570-F03B4C81D2EA}" type="presOf" srcId="{2BBDA269-87C0-40FC-BB94-A98D3AC9CCA4}" destId="{E26ACC78-6869-472D-8F8E-382973F42DBC}" srcOrd="0" destOrd="0" presId="urn:microsoft.com/office/officeart/2005/8/layout/vList2"/>
    <dgm:cxn modelId="{827C725F-575F-453B-984A-05B9D7CF3EEB}" type="presOf" srcId="{1967C786-C318-4012-8F84-A2316ED042F1}" destId="{DFD15B84-8E43-41FE-9BEF-7B4FCE2C9B5A}" srcOrd="0" destOrd="0" presId="urn:microsoft.com/office/officeart/2005/8/layout/vList2"/>
    <dgm:cxn modelId="{A9636743-A599-4774-9D5B-71CC07076C24}" type="presOf" srcId="{83059B91-7A85-4863-87E4-E3F10073E1D1}" destId="{EDD08AB3-A69C-4F9B-83F7-560428684234}" srcOrd="0" destOrd="0" presId="urn:microsoft.com/office/officeart/2005/8/layout/vList2"/>
    <dgm:cxn modelId="{1E3F9168-DEEC-47EE-BD31-FA4503E51DA5}" srcId="{5248074F-5059-4D1F-8468-A819FFE77345}" destId="{83059B91-7A85-4863-87E4-E3F10073E1D1}" srcOrd="0" destOrd="0" parTransId="{2AF08C56-6B99-4FE2-BF8A-C7CF13669CE8}" sibTransId="{77BBE370-3C5B-4679-A836-3B1450648BAF}"/>
    <dgm:cxn modelId="{8BB20E4E-232E-490C-B4FC-2A4EC7EB3B78}" srcId="{1967C786-C318-4012-8F84-A2316ED042F1}" destId="{2BBDA269-87C0-40FC-BB94-A98D3AC9CCA4}" srcOrd="0" destOrd="0" parTransId="{45E9941C-4C97-466A-B0B9-4718FE066222}" sibTransId="{0A411CF1-6755-4500-98D9-0AE10F709BCD}"/>
    <dgm:cxn modelId="{6922A6AD-AC6A-4151-8689-A3D2EFCD0CC4}" srcId="{1967C786-C318-4012-8F84-A2316ED042F1}" destId="{5248074F-5059-4D1F-8468-A819FFE77345}" srcOrd="1" destOrd="0" parTransId="{0FECC5AD-9A8F-440A-BDFA-449045BB6ABF}" sibTransId="{8C2C2052-7C92-4AE7-B578-7C6FFD684E0B}"/>
    <dgm:cxn modelId="{B69FEEC1-F776-41E5-B148-09776911C041}" type="presParOf" srcId="{DFD15B84-8E43-41FE-9BEF-7B4FCE2C9B5A}" destId="{E26ACC78-6869-472D-8F8E-382973F42DBC}" srcOrd="0" destOrd="0" presId="urn:microsoft.com/office/officeart/2005/8/layout/vList2"/>
    <dgm:cxn modelId="{46F4A57E-2313-4512-82F6-9F1CDC0415D5}" type="presParOf" srcId="{DFD15B84-8E43-41FE-9BEF-7B4FCE2C9B5A}" destId="{567D0FDC-970B-4765-88D5-3C4A42894713}" srcOrd="1" destOrd="0" presId="urn:microsoft.com/office/officeart/2005/8/layout/vList2"/>
    <dgm:cxn modelId="{891EE1AF-8E02-4ECF-A3DA-85A0A2D48237}" type="presParOf" srcId="{DFD15B84-8E43-41FE-9BEF-7B4FCE2C9B5A}" destId="{EB413425-52CC-4736-9250-2BE065655DDB}" srcOrd="2" destOrd="0" presId="urn:microsoft.com/office/officeart/2005/8/layout/vList2"/>
    <dgm:cxn modelId="{132DE148-157F-4FD5-AC73-BABB81C71C12}" type="presParOf" srcId="{DFD15B84-8E43-41FE-9BEF-7B4FCE2C9B5A}" destId="{EDD08AB3-A69C-4F9B-83F7-560428684234}"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AD1D1C-DF41-4779-ACAA-1CE10E1C9FE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CA3B43D5-A565-4669-99E6-52A60E91EFF3}">
      <dgm:prSet phldrT="[Texte]" custT="1"/>
      <dgm:spPr>
        <a:ln>
          <a:solidFill>
            <a:schemeClr val="tx1"/>
          </a:solidFill>
        </a:ln>
      </dgm:spPr>
      <dgm:t>
        <a:bodyPr/>
        <a:lstStyle/>
        <a:p>
          <a:r>
            <a:rPr lang="fr-FR" sz="2000" b="1" dirty="0">
              <a:solidFill>
                <a:sysClr val="windowText" lastClr="000000"/>
              </a:solidFill>
              <a:latin typeface="Century Gothic" panose="020B0502020202020204" pitchFamily="34" charset="0"/>
            </a:rPr>
            <a:t>Situation de fait </a:t>
          </a:r>
        </a:p>
      </dgm:t>
    </dgm:pt>
    <dgm:pt modelId="{8BD4B5BF-3AB0-49F7-989B-F51519610E3E}" type="parTrans" cxnId="{33300804-F04C-473C-90B2-868DF25238CD}">
      <dgm:prSet/>
      <dgm:spPr/>
      <dgm:t>
        <a:bodyPr/>
        <a:lstStyle/>
        <a:p>
          <a:endParaRPr lang="fr-FR"/>
        </a:p>
      </dgm:t>
    </dgm:pt>
    <dgm:pt modelId="{053B0145-6016-4D58-8753-3D467D07925B}" type="sibTrans" cxnId="{33300804-F04C-473C-90B2-868DF25238CD}">
      <dgm:prSet/>
      <dgm:spPr/>
      <dgm:t>
        <a:bodyPr/>
        <a:lstStyle/>
        <a:p>
          <a:endParaRPr lang="fr-FR"/>
        </a:p>
      </dgm:t>
    </dgm:pt>
    <dgm:pt modelId="{8E318158-185B-4732-821B-4244FD472A8E}">
      <dgm:prSet phldrT="[Texte]" custT="1"/>
      <dgm:spPr>
        <a:ln>
          <a:solidFill>
            <a:schemeClr val="tx1"/>
          </a:solidFill>
        </a:ln>
      </dgm:spPr>
      <dgm:t>
        <a:bodyPr/>
        <a:lstStyle/>
        <a:p>
          <a:r>
            <a:rPr lang="fr-FR" sz="2000" b="1" dirty="0">
              <a:solidFill>
                <a:sysClr val="windowText" lastClr="000000"/>
              </a:solidFill>
              <a:latin typeface="Century Gothic" panose="020B0502020202020204" pitchFamily="34" charset="0"/>
            </a:rPr>
            <a:t>Qualification ( le raisonnement inductif) </a:t>
          </a:r>
          <a:r>
            <a:rPr lang="fr-FR" sz="2900" dirty="0"/>
            <a:t> </a:t>
          </a:r>
        </a:p>
      </dgm:t>
    </dgm:pt>
    <dgm:pt modelId="{A58786C3-262F-46FB-B260-50BFB62055D9}" type="parTrans" cxnId="{CB3917A0-C703-49D0-BEBF-619810B99E6A}">
      <dgm:prSet/>
      <dgm:spPr/>
      <dgm:t>
        <a:bodyPr/>
        <a:lstStyle/>
        <a:p>
          <a:endParaRPr lang="fr-FR"/>
        </a:p>
      </dgm:t>
    </dgm:pt>
    <dgm:pt modelId="{37A3E836-F868-4962-88C7-322D986D236A}" type="sibTrans" cxnId="{CB3917A0-C703-49D0-BEBF-619810B99E6A}">
      <dgm:prSet/>
      <dgm:spPr/>
      <dgm:t>
        <a:bodyPr/>
        <a:lstStyle/>
        <a:p>
          <a:endParaRPr lang="fr-FR"/>
        </a:p>
      </dgm:t>
    </dgm:pt>
    <dgm:pt modelId="{B0170759-7EAF-4465-9AE2-33518D7D0EC2}">
      <dgm:prSet phldrT="[Texte]" custT="1"/>
      <dgm:spPr>
        <a:ln>
          <a:solidFill>
            <a:schemeClr val="tx1"/>
          </a:solidFill>
        </a:ln>
      </dgm:spPr>
      <dgm:t>
        <a:bodyPr/>
        <a:lstStyle/>
        <a:p>
          <a:r>
            <a:rPr lang="fr-FR" sz="2000" b="1" dirty="0">
              <a:solidFill>
                <a:sysClr val="windowText" lastClr="000000"/>
              </a:solidFill>
              <a:latin typeface="Century Gothic" panose="020B0502020202020204" pitchFamily="34" charset="0"/>
            </a:rPr>
            <a:t>Règle de droit </a:t>
          </a:r>
        </a:p>
      </dgm:t>
    </dgm:pt>
    <dgm:pt modelId="{32E27D8E-F57E-444E-A1F3-5412F9299719}" type="parTrans" cxnId="{3D74CF05-1A4D-4767-A657-A031930A76CC}">
      <dgm:prSet/>
      <dgm:spPr/>
      <dgm:t>
        <a:bodyPr/>
        <a:lstStyle/>
        <a:p>
          <a:endParaRPr lang="fr-FR"/>
        </a:p>
      </dgm:t>
    </dgm:pt>
    <dgm:pt modelId="{418E3486-965B-42B5-A2BD-A44C280ECD47}" type="sibTrans" cxnId="{3D74CF05-1A4D-4767-A657-A031930A76CC}">
      <dgm:prSet/>
      <dgm:spPr/>
      <dgm:t>
        <a:bodyPr/>
        <a:lstStyle/>
        <a:p>
          <a:endParaRPr lang="fr-FR"/>
        </a:p>
      </dgm:t>
    </dgm:pt>
    <dgm:pt modelId="{6210027F-12F1-45AF-B67B-E110B7D1A8AD}">
      <dgm:prSet custT="1"/>
      <dgm:spPr>
        <a:ln>
          <a:solidFill>
            <a:schemeClr val="tx1"/>
          </a:solidFill>
        </a:ln>
      </dgm:spPr>
      <dgm:t>
        <a:bodyPr/>
        <a:lstStyle/>
        <a:p>
          <a:pPr algn="ctr"/>
          <a:r>
            <a:rPr lang="fr-FR" sz="2000" b="1" dirty="0">
              <a:solidFill>
                <a:sysClr val="windowText" lastClr="000000"/>
              </a:solidFill>
              <a:latin typeface="Century Gothic" panose="020B0502020202020204" pitchFamily="34" charset="0"/>
            </a:rPr>
            <a:t>Solution</a:t>
          </a:r>
          <a:r>
            <a:rPr lang="fr-FR" sz="2000" dirty="0">
              <a:latin typeface="Century Gothic" panose="020B0502020202020204" pitchFamily="34" charset="0"/>
            </a:rPr>
            <a:t>  </a:t>
          </a:r>
          <a:r>
            <a:rPr lang="fr-FR" sz="2000" b="1" dirty="0">
              <a:solidFill>
                <a:schemeClr val="tx1"/>
              </a:solidFill>
              <a:latin typeface="Century Gothic" panose="020B0502020202020204" pitchFamily="34" charset="0"/>
            </a:rPr>
            <a:t>( le raisonnement déductif ou syllogisme) </a:t>
          </a:r>
          <a:endParaRPr lang="fr-FR" sz="2000" b="1" dirty="0">
            <a:latin typeface="Century Gothic" panose="020B0502020202020204" pitchFamily="34" charset="0"/>
          </a:endParaRPr>
        </a:p>
      </dgm:t>
    </dgm:pt>
    <dgm:pt modelId="{94E84444-6867-4822-B055-60589DD0A9F6}" type="parTrans" cxnId="{CCB8EB5F-605C-43A6-A692-BE5978A131F1}">
      <dgm:prSet/>
      <dgm:spPr/>
      <dgm:t>
        <a:bodyPr/>
        <a:lstStyle/>
        <a:p>
          <a:endParaRPr lang="fr-FR"/>
        </a:p>
      </dgm:t>
    </dgm:pt>
    <dgm:pt modelId="{0B73190F-9B99-4233-9C53-AFBBC3DF4C6B}" type="sibTrans" cxnId="{CCB8EB5F-605C-43A6-A692-BE5978A131F1}">
      <dgm:prSet/>
      <dgm:spPr/>
      <dgm:t>
        <a:bodyPr/>
        <a:lstStyle/>
        <a:p>
          <a:endParaRPr lang="fr-FR"/>
        </a:p>
      </dgm:t>
    </dgm:pt>
    <dgm:pt modelId="{BD504365-65B6-4AC9-94E6-776F24A7ACDA}" type="pres">
      <dgm:prSet presAssocID="{1BAD1D1C-DF41-4779-ACAA-1CE10E1C9FE3}" presName="outerComposite" presStyleCnt="0">
        <dgm:presLayoutVars>
          <dgm:chMax val="5"/>
          <dgm:dir/>
          <dgm:resizeHandles val="exact"/>
        </dgm:presLayoutVars>
      </dgm:prSet>
      <dgm:spPr/>
    </dgm:pt>
    <dgm:pt modelId="{194C3D40-F584-45D9-A873-760EF46CD831}" type="pres">
      <dgm:prSet presAssocID="{1BAD1D1C-DF41-4779-ACAA-1CE10E1C9FE3}" presName="dummyMaxCanvas" presStyleCnt="0">
        <dgm:presLayoutVars/>
      </dgm:prSet>
      <dgm:spPr/>
    </dgm:pt>
    <dgm:pt modelId="{BB6BBC7A-2E7D-4FA2-AC45-7F015AF35DB3}" type="pres">
      <dgm:prSet presAssocID="{1BAD1D1C-DF41-4779-ACAA-1CE10E1C9FE3}" presName="FourNodes_1" presStyleLbl="node1" presStyleIdx="0" presStyleCnt="4" custScaleX="96615" custScaleY="84472" custLinFactNeighborX="-3226" custLinFactNeighborY="-10124">
        <dgm:presLayoutVars>
          <dgm:bulletEnabled val="1"/>
        </dgm:presLayoutVars>
      </dgm:prSet>
      <dgm:spPr/>
    </dgm:pt>
    <dgm:pt modelId="{75F28BF8-2B94-4A21-BD73-54A46043E984}" type="pres">
      <dgm:prSet presAssocID="{1BAD1D1C-DF41-4779-ACAA-1CE10E1C9FE3}" presName="FourNodes_2" presStyleLbl="node1" presStyleIdx="1" presStyleCnt="4" custScaleX="95070" custScaleY="96940" custLinFactNeighborX="-2199" custLinFactNeighborY="-18704">
        <dgm:presLayoutVars>
          <dgm:bulletEnabled val="1"/>
        </dgm:presLayoutVars>
      </dgm:prSet>
      <dgm:spPr/>
    </dgm:pt>
    <dgm:pt modelId="{49269987-76EE-46F3-A5C9-71DF0535C798}" type="pres">
      <dgm:prSet presAssocID="{1BAD1D1C-DF41-4779-ACAA-1CE10E1C9FE3}" presName="FourNodes_3" presStyleLbl="node1" presStyleIdx="2" presStyleCnt="4" custScaleX="95467" custScaleY="87707" custLinFactNeighborX="-759" custLinFactNeighborY="-20834">
        <dgm:presLayoutVars>
          <dgm:bulletEnabled val="1"/>
        </dgm:presLayoutVars>
      </dgm:prSet>
      <dgm:spPr/>
    </dgm:pt>
    <dgm:pt modelId="{79EF367D-0172-456C-A0D0-B55F91383A71}" type="pres">
      <dgm:prSet presAssocID="{1BAD1D1C-DF41-4779-ACAA-1CE10E1C9FE3}" presName="FourNodes_4" presStyleLbl="node1" presStyleIdx="3" presStyleCnt="4" custScaleX="91992" custScaleY="93234" custLinFactNeighborX="2162" custLinFactNeighborY="-17354">
        <dgm:presLayoutVars>
          <dgm:bulletEnabled val="1"/>
        </dgm:presLayoutVars>
      </dgm:prSet>
      <dgm:spPr/>
    </dgm:pt>
    <dgm:pt modelId="{F5322D1F-0437-4228-B82C-767F2C61C52E}" type="pres">
      <dgm:prSet presAssocID="{1BAD1D1C-DF41-4779-ACAA-1CE10E1C9FE3}" presName="FourConn_1-2" presStyleLbl="fgAccFollowNode1" presStyleIdx="0" presStyleCnt="3" custLinFactX="-1981" custLinFactNeighborX="-100000" custLinFactNeighborY="-33300">
        <dgm:presLayoutVars>
          <dgm:bulletEnabled val="1"/>
        </dgm:presLayoutVars>
      </dgm:prSet>
      <dgm:spPr/>
    </dgm:pt>
    <dgm:pt modelId="{AFEF2F00-D03E-46E3-AB7B-F917E08A7AFA}" type="pres">
      <dgm:prSet presAssocID="{1BAD1D1C-DF41-4779-ACAA-1CE10E1C9FE3}" presName="FourConn_2-3" presStyleLbl="fgAccFollowNode1" presStyleIdx="1" presStyleCnt="3" custLinFactX="-9058" custLinFactNeighborX="-100000" custLinFactNeighborY="-42994">
        <dgm:presLayoutVars>
          <dgm:bulletEnabled val="1"/>
        </dgm:presLayoutVars>
      </dgm:prSet>
      <dgm:spPr/>
    </dgm:pt>
    <dgm:pt modelId="{D4DC84BC-0F90-4A99-871D-ABAD56F7AA6A}" type="pres">
      <dgm:prSet presAssocID="{1BAD1D1C-DF41-4779-ACAA-1CE10E1C9FE3}" presName="FourConn_3-4" presStyleLbl="fgAccFollowNode1" presStyleIdx="2" presStyleCnt="3" custLinFactX="-23251" custLinFactNeighborX="-100000" custLinFactNeighborY="-19027">
        <dgm:presLayoutVars>
          <dgm:bulletEnabled val="1"/>
        </dgm:presLayoutVars>
      </dgm:prSet>
      <dgm:spPr/>
    </dgm:pt>
    <dgm:pt modelId="{649DC6EE-AE61-4849-BFF7-C34D455C191C}" type="pres">
      <dgm:prSet presAssocID="{1BAD1D1C-DF41-4779-ACAA-1CE10E1C9FE3}" presName="FourNodes_1_text" presStyleLbl="node1" presStyleIdx="3" presStyleCnt="4">
        <dgm:presLayoutVars>
          <dgm:bulletEnabled val="1"/>
        </dgm:presLayoutVars>
      </dgm:prSet>
      <dgm:spPr/>
    </dgm:pt>
    <dgm:pt modelId="{30E71A47-852F-4D6C-B20E-F521DC84867A}" type="pres">
      <dgm:prSet presAssocID="{1BAD1D1C-DF41-4779-ACAA-1CE10E1C9FE3}" presName="FourNodes_2_text" presStyleLbl="node1" presStyleIdx="3" presStyleCnt="4">
        <dgm:presLayoutVars>
          <dgm:bulletEnabled val="1"/>
        </dgm:presLayoutVars>
      </dgm:prSet>
      <dgm:spPr/>
    </dgm:pt>
    <dgm:pt modelId="{4B184BCF-99D0-41E0-8F5F-54F0FF2442BE}" type="pres">
      <dgm:prSet presAssocID="{1BAD1D1C-DF41-4779-ACAA-1CE10E1C9FE3}" presName="FourNodes_3_text" presStyleLbl="node1" presStyleIdx="3" presStyleCnt="4">
        <dgm:presLayoutVars>
          <dgm:bulletEnabled val="1"/>
        </dgm:presLayoutVars>
      </dgm:prSet>
      <dgm:spPr/>
    </dgm:pt>
    <dgm:pt modelId="{11F5B89D-3FFC-4F4A-992C-25FCFC6711D2}" type="pres">
      <dgm:prSet presAssocID="{1BAD1D1C-DF41-4779-ACAA-1CE10E1C9FE3}" presName="FourNodes_4_text" presStyleLbl="node1" presStyleIdx="3" presStyleCnt="4">
        <dgm:presLayoutVars>
          <dgm:bulletEnabled val="1"/>
        </dgm:presLayoutVars>
      </dgm:prSet>
      <dgm:spPr/>
    </dgm:pt>
  </dgm:ptLst>
  <dgm:cxnLst>
    <dgm:cxn modelId="{33300804-F04C-473C-90B2-868DF25238CD}" srcId="{1BAD1D1C-DF41-4779-ACAA-1CE10E1C9FE3}" destId="{CA3B43D5-A565-4669-99E6-52A60E91EFF3}" srcOrd="0" destOrd="0" parTransId="{8BD4B5BF-3AB0-49F7-989B-F51519610E3E}" sibTransId="{053B0145-6016-4D58-8753-3D467D07925B}"/>
    <dgm:cxn modelId="{3D74CF05-1A4D-4767-A657-A031930A76CC}" srcId="{1BAD1D1C-DF41-4779-ACAA-1CE10E1C9FE3}" destId="{B0170759-7EAF-4465-9AE2-33518D7D0EC2}" srcOrd="2" destOrd="0" parTransId="{32E27D8E-F57E-444E-A1F3-5412F9299719}" sibTransId="{418E3486-965B-42B5-A2BD-A44C280ECD47}"/>
    <dgm:cxn modelId="{0759D111-9F86-4F88-A315-D5F7FB00F6C3}" type="presOf" srcId="{1BAD1D1C-DF41-4779-ACAA-1CE10E1C9FE3}" destId="{BD504365-65B6-4AC9-94E6-776F24A7ACDA}" srcOrd="0" destOrd="0" presId="urn:microsoft.com/office/officeart/2005/8/layout/vProcess5"/>
    <dgm:cxn modelId="{F08C4C15-2F8D-44EC-AB09-BBDF0CBDE404}" type="presOf" srcId="{CA3B43D5-A565-4669-99E6-52A60E91EFF3}" destId="{BB6BBC7A-2E7D-4FA2-AC45-7F015AF35DB3}" srcOrd="0" destOrd="0" presId="urn:microsoft.com/office/officeart/2005/8/layout/vProcess5"/>
    <dgm:cxn modelId="{38C83C26-57B7-4C09-9C5F-7B1ECF569A33}" type="presOf" srcId="{B0170759-7EAF-4465-9AE2-33518D7D0EC2}" destId="{49269987-76EE-46F3-A5C9-71DF0535C798}" srcOrd="0" destOrd="0" presId="urn:microsoft.com/office/officeart/2005/8/layout/vProcess5"/>
    <dgm:cxn modelId="{A62E2D27-D557-4CD7-8504-98964F09C468}" type="presOf" srcId="{053B0145-6016-4D58-8753-3D467D07925B}" destId="{F5322D1F-0437-4228-B82C-767F2C61C52E}" srcOrd="0" destOrd="0" presId="urn:microsoft.com/office/officeart/2005/8/layout/vProcess5"/>
    <dgm:cxn modelId="{CCB8EB5F-605C-43A6-A692-BE5978A131F1}" srcId="{1BAD1D1C-DF41-4779-ACAA-1CE10E1C9FE3}" destId="{6210027F-12F1-45AF-B67B-E110B7D1A8AD}" srcOrd="3" destOrd="0" parTransId="{94E84444-6867-4822-B055-60589DD0A9F6}" sibTransId="{0B73190F-9B99-4233-9C53-AFBBC3DF4C6B}"/>
    <dgm:cxn modelId="{E6FE8548-6FD3-4ACD-8C0F-B91F2FD0EDB4}" type="presOf" srcId="{CA3B43D5-A565-4669-99E6-52A60E91EFF3}" destId="{649DC6EE-AE61-4849-BFF7-C34D455C191C}" srcOrd="1" destOrd="0" presId="urn:microsoft.com/office/officeart/2005/8/layout/vProcess5"/>
    <dgm:cxn modelId="{559B234E-839C-4793-975C-0927B896FB1E}" type="presOf" srcId="{6210027F-12F1-45AF-B67B-E110B7D1A8AD}" destId="{11F5B89D-3FFC-4F4A-992C-25FCFC6711D2}" srcOrd="1" destOrd="0" presId="urn:microsoft.com/office/officeart/2005/8/layout/vProcess5"/>
    <dgm:cxn modelId="{B590867D-860B-4325-940C-DB6C6B92B07A}" type="presOf" srcId="{418E3486-965B-42B5-A2BD-A44C280ECD47}" destId="{D4DC84BC-0F90-4A99-871D-ABAD56F7AA6A}" srcOrd="0" destOrd="0" presId="urn:microsoft.com/office/officeart/2005/8/layout/vProcess5"/>
    <dgm:cxn modelId="{615AA288-AC3F-4B76-A444-82B75B584616}" type="presOf" srcId="{6210027F-12F1-45AF-B67B-E110B7D1A8AD}" destId="{79EF367D-0172-456C-A0D0-B55F91383A71}" srcOrd="0" destOrd="0" presId="urn:microsoft.com/office/officeart/2005/8/layout/vProcess5"/>
    <dgm:cxn modelId="{BF2C6A92-927A-4A53-97AD-22B70183F146}" type="presOf" srcId="{B0170759-7EAF-4465-9AE2-33518D7D0EC2}" destId="{4B184BCF-99D0-41E0-8F5F-54F0FF2442BE}" srcOrd="1" destOrd="0" presId="urn:microsoft.com/office/officeart/2005/8/layout/vProcess5"/>
    <dgm:cxn modelId="{87CE1698-BCAF-4702-8E31-6F31AD4434F2}" type="presOf" srcId="{8E318158-185B-4732-821B-4244FD472A8E}" destId="{30E71A47-852F-4D6C-B20E-F521DC84867A}" srcOrd="1" destOrd="0" presId="urn:microsoft.com/office/officeart/2005/8/layout/vProcess5"/>
    <dgm:cxn modelId="{CB3917A0-C703-49D0-BEBF-619810B99E6A}" srcId="{1BAD1D1C-DF41-4779-ACAA-1CE10E1C9FE3}" destId="{8E318158-185B-4732-821B-4244FD472A8E}" srcOrd="1" destOrd="0" parTransId="{A58786C3-262F-46FB-B260-50BFB62055D9}" sibTransId="{37A3E836-F868-4962-88C7-322D986D236A}"/>
    <dgm:cxn modelId="{2FA58DC7-C942-4138-ABE7-DE41EEC6B52C}" type="presOf" srcId="{8E318158-185B-4732-821B-4244FD472A8E}" destId="{75F28BF8-2B94-4A21-BD73-54A46043E984}" srcOrd="0" destOrd="0" presId="urn:microsoft.com/office/officeart/2005/8/layout/vProcess5"/>
    <dgm:cxn modelId="{6E2C1BEF-DAF9-4BC5-8582-008C3136A1FE}" type="presOf" srcId="{37A3E836-F868-4962-88C7-322D986D236A}" destId="{AFEF2F00-D03E-46E3-AB7B-F917E08A7AFA}" srcOrd="0" destOrd="0" presId="urn:microsoft.com/office/officeart/2005/8/layout/vProcess5"/>
    <dgm:cxn modelId="{CB91A01D-077B-435B-9E0D-AEB5449A9F19}" type="presParOf" srcId="{BD504365-65B6-4AC9-94E6-776F24A7ACDA}" destId="{194C3D40-F584-45D9-A873-760EF46CD831}" srcOrd="0" destOrd="0" presId="urn:microsoft.com/office/officeart/2005/8/layout/vProcess5"/>
    <dgm:cxn modelId="{AC54C876-5216-46A5-8FC7-ABC747794297}" type="presParOf" srcId="{BD504365-65B6-4AC9-94E6-776F24A7ACDA}" destId="{BB6BBC7A-2E7D-4FA2-AC45-7F015AF35DB3}" srcOrd="1" destOrd="0" presId="urn:microsoft.com/office/officeart/2005/8/layout/vProcess5"/>
    <dgm:cxn modelId="{05C94C53-05F5-4A2E-8800-59B836FAD4B5}" type="presParOf" srcId="{BD504365-65B6-4AC9-94E6-776F24A7ACDA}" destId="{75F28BF8-2B94-4A21-BD73-54A46043E984}" srcOrd="2" destOrd="0" presId="urn:microsoft.com/office/officeart/2005/8/layout/vProcess5"/>
    <dgm:cxn modelId="{A331E731-C1EC-4D17-BF22-6B8241D85BFA}" type="presParOf" srcId="{BD504365-65B6-4AC9-94E6-776F24A7ACDA}" destId="{49269987-76EE-46F3-A5C9-71DF0535C798}" srcOrd="3" destOrd="0" presId="urn:microsoft.com/office/officeart/2005/8/layout/vProcess5"/>
    <dgm:cxn modelId="{E9733386-3786-438E-8C1A-6242013903C5}" type="presParOf" srcId="{BD504365-65B6-4AC9-94E6-776F24A7ACDA}" destId="{79EF367D-0172-456C-A0D0-B55F91383A71}" srcOrd="4" destOrd="0" presId="urn:microsoft.com/office/officeart/2005/8/layout/vProcess5"/>
    <dgm:cxn modelId="{08E1B9C4-C317-4DE9-B0DB-ACF0896D6A02}" type="presParOf" srcId="{BD504365-65B6-4AC9-94E6-776F24A7ACDA}" destId="{F5322D1F-0437-4228-B82C-767F2C61C52E}" srcOrd="5" destOrd="0" presId="urn:microsoft.com/office/officeart/2005/8/layout/vProcess5"/>
    <dgm:cxn modelId="{1164F2A6-CC69-437F-A0C1-AF0AD4176D2F}" type="presParOf" srcId="{BD504365-65B6-4AC9-94E6-776F24A7ACDA}" destId="{AFEF2F00-D03E-46E3-AB7B-F917E08A7AFA}" srcOrd="6" destOrd="0" presId="urn:microsoft.com/office/officeart/2005/8/layout/vProcess5"/>
    <dgm:cxn modelId="{B7DE446D-1B28-4709-95B8-1AC546469240}" type="presParOf" srcId="{BD504365-65B6-4AC9-94E6-776F24A7ACDA}" destId="{D4DC84BC-0F90-4A99-871D-ABAD56F7AA6A}" srcOrd="7" destOrd="0" presId="urn:microsoft.com/office/officeart/2005/8/layout/vProcess5"/>
    <dgm:cxn modelId="{191F15FB-219E-453D-8A94-2D7EF0B482E6}" type="presParOf" srcId="{BD504365-65B6-4AC9-94E6-776F24A7ACDA}" destId="{649DC6EE-AE61-4849-BFF7-C34D455C191C}" srcOrd="8" destOrd="0" presId="urn:microsoft.com/office/officeart/2005/8/layout/vProcess5"/>
    <dgm:cxn modelId="{EEB2F54C-58F8-4876-A939-ACD410C3B0D4}" type="presParOf" srcId="{BD504365-65B6-4AC9-94E6-776F24A7ACDA}" destId="{30E71A47-852F-4D6C-B20E-F521DC84867A}" srcOrd="9" destOrd="0" presId="urn:microsoft.com/office/officeart/2005/8/layout/vProcess5"/>
    <dgm:cxn modelId="{582CB2F7-46ED-43B0-8199-822DEE251A93}" type="presParOf" srcId="{BD504365-65B6-4AC9-94E6-776F24A7ACDA}" destId="{4B184BCF-99D0-41E0-8F5F-54F0FF2442BE}" srcOrd="10" destOrd="0" presId="urn:microsoft.com/office/officeart/2005/8/layout/vProcess5"/>
    <dgm:cxn modelId="{E43D2B12-E95C-4D6F-88AF-CE3E96025E7A}" type="presParOf" srcId="{BD504365-65B6-4AC9-94E6-776F24A7ACDA}" destId="{11F5B89D-3FFC-4F4A-992C-25FCFC6711D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6ACC78-6869-472D-8F8E-382973F42DBC}">
      <dsp:nvSpPr>
        <dsp:cNvPr id="0" name=""/>
        <dsp:cNvSpPr/>
      </dsp:nvSpPr>
      <dsp:spPr>
        <a:xfrm>
          <a:off x="0" y="1517"/>
          <a:ext cx="10364449" cy="2577290"/>
        </a:xfrm>
        <a:prstGeom prst="roundRect">
          <a:avLst/>
        </a:prstGeom>
        <a:gradFill rotWithShape="0">
          <a:gsLst>
            <a:gs pos="0">
              <a:schemeClr val="accent1">
                <a:hueOff val="0"/>
                <a:satOff val="0"/>
                <a:lumOff val="0"/>
                <a:alphaOff val="0"/>
                <a:tint val="60000"/>
                <a:lumMod val="104000"/>
              </a:schemeClr>
            </a:gs>
            <a:gs pos="100000">
              <a:schemeClr val="accent1">
                <a:hueOff val="0"/>
                <a:satOff val="0"/>
                <a:lumOff val="0"/>
                <a:alphaOff val="0"/>
                <a:tint val="84000"/>
              </a:schemeClr>
            </a:gs>
          </a:gsLst>
          <a:lin ang="5400000" scaled="0"/>
        </a:gradFill>
        <a:ln>
          <a:solidFill>
            <a:schemeClr val="tx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just" defTabSz="1066800">
            <a:lnSpc>
              <a:spcPct val="150000"/>
            </a:lnSpc>
            <a:spcBef>
              <a:spcPct val="0"/>
            </a:spcBef>
            <a:spcAft>
              <a:spcPct val="35000"/>
            </a:spcAft>
            <a:buNone/>
          </a:pPr>
          <a:r>
            <a:rPr lang="fr-FR" sz="2400" b="1" kern="1200" dirty="0">
              <a:latin typeface="Century Gothic" panose="020B0502020202020204" pitchFamily="34" charset="0"/>
            </a:rPr>
            <a:t>les sciences humaines et sociales  </a:t>
          </a:r>
          <a:r>
            <a:rPr lang="fr-FR" sz="2400" kern="1200" dirty="0">
              <a:latin typeface="Century Gothic" panose="020B0502020202020204" pitchFamily="34" charset="0"/>
            </a:rPr>
            <a:t>sont</a:t>
          </a:r>
          <a:r>
            <a:rPr lang="fr-FR" sz="2400" b="1" kern="1200" dirty="0">
              <a:latin typeface="Century Gothic" panose="020B0502020202020204" pitchFamily="34" charset="0"/>
            </a:rPr>
            <a:t> </a:t>
          </a:r>
          <a:r>
            <a:rPr lang="fr-FR" sz="2400" kern="1200" dirty="0">
              <a:latin typeface="Century Gothic" panose="020B0502020202020204" pitchFamily="34" charset="0"/>
            </a:rPr>
            <a:t>l’ensemble des disciplines qui ont pour objet d’étude et ou de réflexion</a:t>
          </a:r>
          <a:r>
            <a:rPr lang="fr-FR" sz="2400" i="1" kern="1200" dirty="0">
              <a:latin typeface="Century Gothic" panose="020B0502020202020204" pitchFamily="34" charset="0"/>
            </a:rPr>
            <a:t> l’être humain, dans les divers aspects de sa réalité </a:t>
          </a:r>
          <a:r>
            <a:rPr lang="fr-FR" sz="2400" u="sng" kern="1200" dirty="0">
              <a:latin typeface="Century Gothic" panose="020B0502020202020204" pitchFamily="34" charset="0"/>
            </a:rPr>
            <a:t>sur le plan individuel et sur le plan collectif. </a:t>
          </a:r>
          <a:endParaRPr lang="fr-MA" sz="2400" kern="1200" dirty="0">
            <a:latin typeface="Century Gothic" panose="020B0502020202020204" pitchFamily="34" charset="0"/>
          </a:endParaRPr>
        </a:p>
      </dsp:txBody>
      <dsp:txXfrm>
        <a:off x="125813" y="127330"/>
        <a:ext cx="10112823" cy="2325664"/>
      </dsp:txXfrm>
    </dsp:sp>
    <dsp:sp modelId="{EB413425-52CC-4736-9250-2BE065655DDB}">
      <dsp:nvSpPr>
        <dsp:cNvPr id="0" name=""/>
        <dsp:cNvSpPr/>
      </dsp:nvSpPr>
      <dsp:spPr>
        <a:xfrm>
          <a:off x="0" y="2596512"/>
          <a:ext cx="10364449" cy="2577290"/>
        </a:xfrm>
        <a:prstGeom prst="roundRect">
          <a:avLst/>
        </a:prstGeom>
        <a:gradFill rotWithShape="0">
          <a:gsLst>
            <a:gs pos="0">
              <a:schemeClr val="accent1">
                <a:hueOff val="0"/>
                <a:satOff val="0"/>
                <a:lumOff val="0"/>
                <a:alphaOff val="0"/>
                <a:tint val="60000"/>
                <a:lumMod val="104000"/>
              </a:schemeClr>
            </a:gs>
            <a:gs pos="100000">
              <a:schemeClr val="accent1">
                <a:hueOff val="0"/>
                <a:satOff val="0"/>
                <a:lumOff val="0"/>
                <a:alphaOff val="0"/>
                <a:tint val="84000"/>
              </a:schemeClr>
            </a:gs>
          </a:gsLst>
          <a:lin ang="5400000" scaled="0"/>
        </a:gradFill>
        <a:ln>
          <a:solidFill>
            <a:schemeClr val="tx1"/>
          </a:solid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fr-FR" sz="2400" b="1" i="1" kern="1200" dirty="0">
              <a:solidFill>
                <a:srgbClr val="000000"/>
              </a:solidFill>
              <a:effectLst>
                <a:outerShdw blurRad="38100" dist="38100" dir="2700000" algn="tl">
                  <a:srgbClr val="000000">
                    <a:alpha val="43137"/>
                  </a:srgbClr>
                </a:outerShdw>
              </a:effectLst>
              <a:latin typeface="Century Gothic" panose="020B0502020202020204" pitchFamily="34" charset="0"/>
              <a:ea typeface="+mn-ea"/>
              <a:cs typeface="+mn-cs"/>
            </a:rPr>
            <a:t>Exemples</a:t>
          </a:r>
          <a:r>
            <a:rPr lang="fr-FR" sz="2400" kern="1200" dirty="0">
              <a:solidFill>
                <a:srgbClr val="000000"/>
              </a:solidFill>
              <a:latin typeface="Century Gothic" panose="020B0502020202020204" pitchFamily="34" charset="0"/>
              <a:ea typeface="+mn-ea"/>
              <a:cs typeface="+mn-cs"/>
            </a:rPr>
            <a:t> : </a:t>
          </a:r>
        </a:p>
        <a:p>
          <a:pPr marL="0" lvl="0" indent="0" algn="just" defTabSz="1066800">
            <a:lnSpc>
              <a:spcPct val="150000"/>
            </a:lnSpc>
            <a:spcBef>
              <a:spcPct val="0"/>
            </a:spcBef>
            <a:spcAft>
              <a:spcPct val="35000"/>
            </a:spcAft>
            <a:buNone/>
          </a:pPr>
          <a:r>
            <a:rPr lang="fr-FR" sz="2400" kern="1200" dirty="0">
              <a:solidFill>
                <a:srgbClr val="000000"/>
              </a:solidFill>
              <a:latin typeface="Century Gothic" panose="020B0502020202020204" pitchFamily="34" charset="0"/>
              <a:ea typeface="+mn-ea"/>
              <a:cs typeface="+mn-cs"/>
            </a:rPr>
            <a:t>la psychologie, la sociologie, l’histoire, l’archéologie et l’anthropologie,  la politique, les sciences de l’éducation et les sciences juridiques </a:t>
          </a:r>
          <a:endParaRPr lang="fr-MA" sz="2400" kern="1200" dirty="0">
            <a:solidFill>
              <a:srgbClr val="000000"/>
            </a:solidFill>
            <a:latin typeface="Century Gothic" panose="020B0502020202020204" pitchFamily="34" charset="0"/>
            <a:ea typeface="+mn-ea"/>
            <a:cs typeface="+mn-cs"/>
          </a:endParaRPr>
        </a:p>
      </dsp:txBody>
      <dsp:txXfrm>
        <a:off x="125813" y="2722325"/>
        <a:ext cx="10112823" cy="2325664"/>
      </dsp:txXfrm>
    </dsp:sp>
    <dsp:sp modelId="{EDD08AB3-A69C-4F9B-83F7-560428684234}">
      <dsp:nvSpPr>
        <dsp:cNvPr id="0" name=""/>
        <dsp:cNvSpPr/>
      </dsp:nvSpPr>
      <dsp:spPr>
        <a:xfrm>
          <a:off x="0" y="5170259"/>
          <a:ext cx="10364449" cy="814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9071" tIns="6350" rIns="35560" bIns="6350" numCol="1" spcCol="1270" anchor="t" anchorCtr="0">
          <a:noAutofit/>
        </a:bodyPr>
        <a:lstStyle/>
        <a:p>
          <a:pPr marL="57150" lvl="1" indent="-57150" algn="l" defTabSz="177800">
            <a:lnSpc>
              <a:spcPct val="90000"/>
            </a:lnSpc>
            <a:spcBef>
              <a:spcPct val="0"/>
            </a:spcBef>
            <a:spcAft>
              <a:spcPct val="20000"/>
            </a:spcAft>
            <a:buChar char="•"/>
          </a:pPr>
          <a:endParaRPr lang="fr-MA" sz="400" kern="1200" dirty="0"/>
        </a:p>
      </dsp:txBody>
      <dsp:txXfrm>
        <a:off x="0" y="5170259"/>
        <a:ext cx="10364449" cy="814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6BBC7A-2E7D-4FA2-AC45-7F015AF35DB3}">
      <dsp:nvSpPr>
        <dsp:cNvPr id="0" name=""/>
        <dsp:cNvSpPr/>
      </dsp:nvSpPr>
      <dsp:spPr>
        <a:xfrm>
          <a:off x="0" y="0"/>
          <a:ext cx="7241815" cy="833722"/>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ysClr val="windowText" lastClr="000000"/>
              </a:solidFill>
              <a:latin typeface="Century Gothic" panose="020B0502020202020204" pitchFamily="34" charset="0"/>
            </a:rPr>
            <a:t>Situation de fait </a:t>
          </a:r>
        </a:p>
      </dsp:txBody>
      <dsp:txXfrm>
        <a:off x="24419" y="24419"/>
        <a:ext cx="6139281" cy="784884"/>
      </dsp:txXfrm>
    </dsp:sp>
    <dsp:sp modelId="{75F28BF8-2B94-4A21-BD73-54A46043E984}">
      <dsp:nvSpPr>
        <dsp:cNvPr id="0" name=""/>
        <dsp:cNvSpPr/>
      </dsp:nvSpPr>
      <dsp:spPr>
        <a:xfrm>
          <a:off x="647689" y="996927"/>
          <a:ext cx="7126009" cy="956778"/>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ysClr val="windowText" lastClr="000000"/>
              </a:solidFill>
              <a:latin typeface="Century Gothic" panose="020B0502020202020204" pitchFamily="34" charset="0"/>
            </a:rPr>
            <a:t>Qualification ( le raisonnement inductif) </a:t>
          </a:r>
          <a:r>
            <a:rPr lang="fr-FR" sz="2900" kern="1200" dirty="0"/>
            <a:t> </a:t>
          </a:r>
        </a:p>
      </dsp:txBody>
      <dsp:txXfrm>
        <a:off x="675712" y="1024950"/>
        <a:ext cx="5863251" cy="900732"/>
      </dsp:txXfrm>
    </dsp:sp>
    <dsp:sp modelId="{49269987-76EE-46F3-A5C9-71DF0535C798}">
      <dsp:nvSpPr>
        <dsp:cNvPr id="0" name=""/>
        <dsp:cNvSpPr/>
      </dsp:nvSpPr>
      <dsp:spPr>
        <a:xfrm>
          <a:off x="1359128" y="2187900"/>
          <a:ext cx="7155767" cy="865650"/>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fr-FR" sz="2000" b="1" kern="1200" dirty="0">
              <a:solidFill>
                <a:sysClr val="windowText" lastClr="000000"/>
              </a:solidFill>
              <a:latin typeface="Century Gothic" panose="020B0502020202020204" pitchFamily="34" charset="0"/>
            </a:rPr>
            <a:t>Règle de droit </a:t>
          </a:r>
        </a:p>
      </dsp:txBody>
      <dsp:txXfrm>
        <a:off x="1384482" y="2213254"/>
        <a:ext cx="5902251" cy="814942"/>
      </dsp:txXfrm>
    </dsp:sp>
    <dsp:sp modelId="{79EF367D-0172-456C-A0D0-B55F91383A71}">
      <dsp:nvSpPr>
        <dsp:cNvPr id="0" name=""/>
        <dsp:cNvSpPr/>
      </dsp:nvSpPr>
      <dsp:spPr>
        <a:xfrm>
          <a:off x="2336059" y="3361403"/>
          <a:ext cx="6895297" cy="920201"/>
        </a:xfrm>
        <a:prstGeom prst="roundRect">
          <a:avLst>
            <a:gd name="adj" fmla="val 10000"/>
          </a:avLst>
        </a:prstGeom>
        <a:solidFill>
          <a:schemeClr val="accent1">
            <a:hueOff val="0"/>
            <a:satOff val="0"/>
            <a:lumOff val="0"/>
            <a:alphaOff val="0"/>
          </a:schemeClr>
        </a:solidFill>
        <a:ln w="15875" cap="rnd"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ysClr val="windowText" lastClr="000000"/>
              </a:solidFill>
              <a:latin typeface="Century Gothic" panose="020B0502020202020204" pitchFamily="34" charset="0"/>
            </a:rPr>
            <a:t>Solution</a:t>
          </a:r>
          <a:r>
            <a:rPr lang="fr-FR" sz="2000" kern="1200" dirty="0">
              <a:latin typeface="Century Gothic" panose="020B0502020202020204" pitchFamily="34" charset="0"/>
            </a:rPr>
            <a:t>  </a:t>
          </a:r>
          <a:r>
            <a:rPr lang="fr-FR" sz="2000" b="1" kern="1200" dirty="0">
              <a:solidFill>
                <a:schemeClr val="tx1"/>
              </a:solidFill>
              <a:latin typeface="Century Gothic" panose="020B0502020202020204" pitchFamily="34" charset="0"/>
            </a:rPr>
            <a:t>( le raisonnement déductif ou syllogisme) </a:t>
          </a:r>
          <a:endParaRPr lang="fr-FR" sz="2000" b="1" kern="1200" dirty="0">
            <a:latin typeface="Century Gothic" panose="020B0502020202020204" pitchFamily="34" charset="0"/>
          </a:endParaRPr>
        </a:p>
      </dsp:txBody>
      <dsp:txXfrm>
        <a:off x="2363011" y="3388355"/>
        <a:ext cx="5673749" cy="866297"/>
      </dsp:txXfrm>
    </dsp:sp>
    <dsp:sp modelId="{F5322D1F-0437-4228-B82C-767F2C61C52E}">
      <dsp:nvSpPr>
        <dsp:cNvPr id="0" name=""/>
        <dsp:cNvSpPr/>
      </dsp:nvSpPr>
      <dsp:spPr>
        <a:xfrm>
          <a:off x="6199756" y="542305"/>
          <a:ext cx="641537" cy="64153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fr-FR" sz="2900" kern="1200"/>
        </a:p>
      </dsp:txBody>
      <dsp:txXfrm>
        <a:off x="6344102" y="542305"/>
        <a:ext cx="352845" cy="482757"/>
      </dsp:txXfrm>
    </dsp:sp>
    <dsp:sp modelId="{AFEF2F00-D03E-46E3-AB7B-F917E08A7AFA}">
      <dsp:nvSpPr>
        <dsp:cNvPr id="0" name=""/>
        <dsp:cNvSpPr/>
      </dsp:nvSpPr>
      <dsp:spPr>
        <a:xfrm>
          <a:off x="6782106" y="1646546"/>
          <a:ext cx="641537" cy="64153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fr-FR" sz="2900" kern="1200"/>
        </a:p>
      </dsp:txBody>
      <dsp:txXfrm>
        <a:off x="6926452" y="1646546"/>
        <a:ext cx="352845" cy="482757"/>
      </dsp:txXfrm>
    </dsp:sp>
    <dsp:sp modelId="{D4DC84BC-0F90-4A99-871D-ABAD56F7AA6A}">
      <dsp:nvSpPr>
        <dsp:cNvPr id="0" name=""/>
        <dsp:cNvSpPr/>
      </dsp:nvSpPr>
      <dsp:spPr>
        <a:xfrm>
          <a:off x="7309435" y="2966735"/>
          <a:ext cx="641537" cy="641537"/>
        </a:xfrm>
        <a:prstGeom prst="downArrow">
          <a:avLst>
            <a:gd name="adj1" fmla="val 55000"/>
            <a:gd name="adj2" fmla="val 45000"/>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marL="0" lvl="0" indent="0" algn="ctr" defTabSz="1289050">
            <a:lnSpc>
              <a:spcPct val="90000"/>
            </a:lnSpc>
            <a:spcBef>
              <a:spcPct val="0"/>
            </a:spcBef>
            <a:spcAft>
              <a:spcPct val="35000"/>
            </a:spcAft>
            <a:buNone/>
          </a:pPr>
          <a:endParaRPr lang="fr-FR" sz="2900" kern="1200"/>
        </a:p>
      </dsp:txBody>
      <dsp:txXfrm>
        <a:off x="7453781" y="2966735"/>
        <a:ext cx="352845" cy="48275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fr-FR"/>
              <a:t>Modifiez le style du titre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a:xfrm>
            <a:off x="5332412" y="5883275"/>
            <a:ext cx="4324044" cy="365125"/>
          </a:xfrm>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752100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507479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fr-FR"/>
              <a:t>Modifiez le style du titre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3038901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838375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fr-FR"/>
              <a:t>Modifiez le style du titre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355917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fr-FR"/>
              <a:t>Modifiez le style du titre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4590478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fr-FR"/>
              <a:t>Modifiez le style du titre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a:t>Modifier les styles du texte du masque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256194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5079776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0655254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261656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a:xfrm>
            <a:off x="10951856" y="5867131"/>
            <a:ext cx="551167" cy="365125"/>
          </a:xfrm>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310610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463118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fr-FR"/>
              <a:t>Modifiez le style du titre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451023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631757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237345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177816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fr-FR"/>
              <a:t>Modifiez le style du titre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880466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fr-FR"/>
              <a:t>Modifiez le style du titre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95219163-A61F-4791-BFDD-26E7A823CF01}" type="datetimeFigureOut">
              <a:rPr lang="fr-FR" smtClean="0"/>
              <a:t>25/09/2024</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3E8F76C6-F88F-4CB2-87A5-5EB0A697AB55}" type="slidenum">
              <a:rPr lang="fr-FR" smtClean="0"/>
              <a:t>‹N°›</a:t>
            </a:fld>
            <a:endParaRPr lang="fr-FR" dirty="0"/>
          </a:p>
        </p:txBody>
      </p:sp>
    </p:spTree>
    <p:extLst>
      <p:ext uri="{BB962C8B-B14F-4D97-AF65-F5344CB8AC3E}">
        <p14:creationId xmlns:p14="http://schemas.microsoft.com/office/powerpoint/2010/main" val="65588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5219163-A61F-4791-BFDD-26E7A823CF01}" type="datetimeFigureOut">
              <a:rPr lang="fr-FR" smtClean="0"/>
              <a:t>25/09/2024</a:t>
            </a:fld>
            <a:endParaRPr lang="fr-FR"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E8F76C6-F88F-4CB2-87A5-5EB0A697AB55}" type="slidenum">
              <a:rPr lang="fr-FR" smtClean="0"/>
              <a:t>‹N°›</a:t>
            </a:fld>
            <a:endParaRPr lang="fr-FR" dirty="0"/>
          </a:p>
        </p:txBody>
      </p:sp>
    </p:spTree>
    <p:extLst>
      <p:ext uri="{BB962C8B-B14F-4D97-AF65-F5344CB8AC3E}">
        <p14:creationId xmlns:p14="http://schemas.microsoft.com/office/powerpoint/2010/main" val="1361437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hyperlink" Target="https://global.oup.com/academic/publisher/?publishercode=CP&amp;lang=en&amp;cc=us" TargetMode="Externa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www.legifrance.gouv.fr/" TargetMode="External"/><Relationship Id="rId3" Type="http://schemas.openxmlformats.org/officeDocument/2006/relationships/hyperlink" Target="http://www.sgg.gov.ma/" TargetMode="External"/><Relationship Id="rId7" Type="http://schemas.openxmlformats.org/officeDocument/2006/relationships/hyperlink" Target="http://www.coursupreme.ma/" TargetMode="External"/><Relationship Id="rId2" Type="http://schemas.openxmlformats.org/officeDocument/2006/relationships/hyperlink" Target="https://www.cg.gov.ma/" TargetMode="External"/><Relationship Id="rId1" Type="http://schemas.openxmlformats.org/officeDocument/2006/relationships/slideLayout" Target="../slideLayouts/slideLayout2.xml"/><Relationship Id="rId6" Type="http://schemas.openxmlformats.org/officeDocument/2006/relationships/hyperlink" Target="https://www.justice.gov.ma/" TargetMode="External"/><Relationship Id="rId11" Type="http://schemas.openxmlformats.org/officeDocument/2006/relationships/hyperlink" Target="https://www.lexisnexis.fr/" TargetMode="External"/><Relationship Id="rId5" Type="http://schemas.openxmlformats.org/officeDocument/2006/relationships/hyperlink" Target="http://www.chambredesconseillers.ma/" TargetMode="External"/><Relationship Id="rId10" Type="http://schemas.openxmlformats.org/officeDocument/2006/relationships/hyperlink" Target="https://www.justice.gouv.fr/" TargetMode="External"/><Relationship Id="rId4" Type="http://schemas.openxmlformats.org/officeDocument/2006/relationships/hyperlink" Target="https://www.chambredesrepresentants.ma/" TargetMode="External"/><Relationship Id="rId9" Type="http://schemas.openxmlformats.org/officeDocument/2006/relationships/hyperlink" Target="https://www.senat.fr/"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48000" y="365760"/>
            <a:ext cx="8342811" cy="4206240"/>
          </a:xfrm>
        </p:spPr>
        <p:txBody>
          <a:bodyPr>
            <a:normAutofit fontScale="90000"/>
          </a:bodyPr>
          <a:lstStyle/>
          <a:p>
            <a:pPr algn="ctr"/>
            <a:br>
              <a:rPr lang="fr-FR" sz="3200" b="1" dirty="0">
                <a:latin typeface="Century Gothic" panose="020B0502020202020204" pitchFamily="34" charset="0"/>
              </a:rPr>
            </a:br>
            <a:br>
              <a:rPr lang="fr-FR" sz="3200" b="1" dirty="0">
                <a:latin typeface="Century Gothic" panose="020B0502020202020204" pitchFamily="34" charset="0"/>
              </a:rPr>
            </a:br>
            <a:r>
              <a:rPr lang="fr-FR" sz="4400" b="1" dirty="0">
                <a:effectLst>
                  <a:outerShdw blurRad="38100" dist="38100" dir="2700000" algn="tl">
                    <a:srgbClr val="000000">
                      <a:alpha val="43137"/>
                    </a:srgbClr>
                  </a:outerShdw>
                </a:effectLst>
                <a:latin typeface="Century Gothic" panose="020B0502020202020204" pitchFamily="34" charset="0"/>
              </a:rPr>
              <a:t>INTRODUCTION A L’ETUDE DU DROIT</a:t>
            </a:r>
            <a:br>
              <a:rPr lang="fr-FR" sz="4400" b="1" dirty="0">
                <a:effectLst>
                  <a:outerShdw blurRad="38100" dist="38100" dir="2700000" algn="tl">
                    <a:srgbClr val="000000">
                      <a:alpha val="43137"/>
                    </a:srgbClr>
                  </a:outerShdw>
                </a:effectLst>
                <a:latin typeface="Century Gothic" panose="020B0502020202020204" pitchFamily="34" charset="0"/>
              </a:rPr>
            </a:br>
            <a:br>
              <a:rPr lang="fr-FR" sz="4000" b="1" dirty="0">
                <a:latin typeface="Century Gothic" panose="020B0502020202020204" pitchFamily="34" charset="0"/>
              </a:rPr>
            </a:br>
            <a:r>
              <a:rPr lang="fr-FR" sz="3600" b="1" dirty="0">
                <a:solidFill>
                  <a:schemeClr val="tx1"/>
                </a:solidFill>
                <a:latin typeface="Century Gothic" panose="020B0502020202020204" pitchFamily="34" charset="0"/>
              </a:rPr>
              <a:t>Pr. Hanane RHARRABI </a:t>
            </a:r>
            <a:br>
              <a:rPr lang="fr-FR" sz="4000" b="1" dirty="0">
                <a:latin typeface="Century Gothic" panose="020B0502020202020204" pitchFamily="34" charset="0"/>
              </a:rPr>
            </a:br>
            <a:br>
              <a:rPr lang="fr-FR" sz="4000" b="1" dirty="0">
                <a:latin typeface="Century Gothic" panose="020B0502020202020204" pitchFamily="34" charset="0"/>
              </a:rPr>
            </a:br>
            <a:r>
              <a:rPr lang="fr-FR" sz="2200" b="1" dirty="0">
                <a:solidFill>
                  <a:schemeClr val="tx1"/>
                </a:solidFill>
                <a:latin typeface="Century Gothic" panose="020B0502020202020204" pitchFamily="34" charset="0"/>
              </a:rPr>
              <a:t>Séances 1 et 2</a:t>
            </a:r>
            <a:br>
              <a:rPr lang="fr-FR" sz="3200" b="1" dirty="0">
                <a:latin typeface="Century Gothic" panose="020B0502020202020204" pitchFamily="34" charset="0"/>
              </a:rPr>
            </a:br>
            <a:br>
              <a:rPr lang="fr-FR" sz="3200" b="1" dirty="0">
                <a:latin typeface="Century Gothic" panose="020B0502020202020204" pitchFamily="34" charset="0"/>
              </a:rPr>
            </a:br>
            <a:r>
              <a:rPr lang="fr-FR" sz="3200" b="1" dirty="0">
                <a:latin typeface="Century Gothic" panose="020B0502020202020204" pitchFamily="34" charset="0"/>
              </a:rPr>
              <a:t> </a:t>
            </a: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72570" y="3862796"/>
            <a:ext cx="2876550" cy="2476500"/>
          </a:xfrm>
          <a:prstGeom prst="rect">
            <a:avLst/>
          </a:prstGeom>
        </p:spPr>
      </p:pic>
    </p:spTree>
    <p:extLst>
      <p:ext uri="{BB962C8B-B14F-4D97-AF65-F5344CB8AC3E}">
        <p14:creationId xmlns:p14="http://schemas.microsoft.com/office/powerpoint/2010/main" val="98516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3500" y="672737"/>
            <a:ext cx="10018713" cy="1012371"/>
          </a:xfrm>
        </p:spPr>
        <p:txBody>
          <a:bodyPr>
            <a:normAutofit/>
          </a:bodyPr>
          <a:lstStyle/>
          <a:p>
            <a:pPr algn="l"/>
            <a:r>
              <a:rPr lang="fr-FR" sz="2800" b="1" dirty="0">
                <a:effectLst>
                  <a:outerShdw blurRad="38100" dist="38100" dir="2700000" algn="tl">
                    <a:srgbClr val="000000">
                      <a:alpha val="43137"/>
                    </a:srgbClr>
                  </a:outerShdw>
                </a:effectLst>
                <a:latin typeface="Century Gothic" panose="020B0502020202020204" pitchFamily="34" charset="0"/>
              </a:rPr>
              <a:t>I. </a:t>
            </a:r>
            <a:r>
              <a:rPr lang="fr-FR" sz="3200" b="1" dirty="0">
                <a:effectLst>
                  <a:outerShdw blurRad="38100" dist="38100" dir="2700000" algn="tl">
                    <a:srgbClr val="000000">
                      <a:alpha val="43137"/>
                    </a:srgbClr>
                  </a:outerShdw>
                </a:effectLst>
                <a:latin typeface="Century Gothic" panose="020B0502020202020204" pitchFamily="34" charset="0"/>
              </a:rPr>
              <a:t>Présentation des études de droit </a:t>
            </a:r>
            <a:r>
              <a:rPr lang="fr-FR" sz="2800" b="1" dirty="0">
                <a:effectLst>
                  <a:outerShdw blurRad="38100" dist="38100" dir="2700000" algn="tl">
                    <a:srgbClr val="000000">
                      <a:alpha val="43137"/>
                    </a:srgbClr>
                  </a:outerShdw>
                </a:effectLst>
                <a:latin typeface="Century Gothic" panose="020B0502020202020204" pitchFamily="34" charset="0"/>
              </a:rPr>
              <a:t>:</a:t>
            </a:r>
            <a:br>
              <a:rPr lang="fr-FR" sz="2800" b="1" dirty="0">
                <a:effectLst>
                  <a:outerShdw blurRad="38100" dist="38100" dir="2700000" algn="tl">
                    <a:srgbClr val="000000">
                      <a:alpha val="43137"/>
                    </a:srgbClr>
                  </a:outerShdw>
                </a:effectLst>
                <a:latin typeface="Century Gothic" panose="020B0502020202020204" pitchFamily="34" charset="0"/>
              </a:rPr>
            </a:br>
            <a:r>
              <a:rPr lang="fr-FR" sz="2800" b="1" dirty="0">
                <a:effectLst>
                  <a:outerShdw blurRad="38100" dist="38100" dir="2700000" algn="tl">
                    <a:srgbClr val="000000">
                      <a:alpha val="43137"/>
                    </a:srgbClr>
                  </a:outerShdw>
                </a:effectLst>
                <a:latin typeface="Century Gothic" panose="020B0502020202020204" pitchFamily="34" charset="0"/>
              </a:rPr>
              <a:t>1. </a:t>
            </a:r>
            <a:r>
              <a:rPr lang="fr-FR" sz="2800" b="1" i="1" dirty="0">
                <a:effectLst>
                  <a:outerShdw blurRad="38100" dist="38100" dir="2700000" algn="tl">
                    <a:srgbClr val="000000">
                      <a:alpha val="43137"/>
                    </a:srgbClr>
                  </a:outerShdw>
                </a:effectLst>
                <a:latin typeface="Century Gothic" panose="020B0502020202020204" pitchFamily="34" charset="0"/>
              </a:rPr>
              <a:t>Omniprésence du droit </a:t>
            </a:r>
            <a:endParaRPr lang="fr-FR" sz="2800" dirty="0"/>
          </a:p>
        </p:txBody>
      </p:sp>
      <p:sp>
        <p:nvSpPr>
          <p:cNvPr id="3" name="Espace réservé du contenu 2"/>
          <p:cNvSpPr>
            <a:spLocks noGrp="1"/>
          </p:cNvSpPr>
          <p:nvPr>
            <p:ph sz="quarter" idx="13"/>
          </p:nvPr>
        </p:nvSpPr>
        <p:spPr>
          <a:xfrm>
            <a:off x="1293223" y="2063396"/>
            <a:ext cx="9787284" cy="3311189"/>
          </a:xfrm>
        </p:spPr>
        <p:txBody>
          <a:bodyPr/>
          <a:lstStyle/>
          <a:p>
            <a:pPr marL="0" indent="0">
              <a:buNone/>
            </a:pPr>
            <a:r>
              <a:rPr lang="fr-FR" b="1" dirty="0">
                <a:effectLst>
                  <a:outerShdw blurRad="38100" dist="38100" dir="2700000" algn="tl">
                    <a:srgbClr val="000000">
                      <a:alpha val="43137"/>
                    </a:srgbClr>
                  </a:outerShdw>
                </a:effectLst>
                <a:latin typeface="Century Gothic" panose="020B0502020202020204" pitchFamily="34" charset="0"/>
              </a:rPr>
              <a:t>Citation :</a:t>
            </a:r>
          </a:p>
          <a:p>
            <a:pPr marL="0" indent="0" algn="just">
              <a:buNone/>
            </a:pPr>
            <a:r>
              <a:rPr lang="fr-FR" b="1" dirty="0">
                <a:latin typeface="Century Gothic" panose="020B0502020202020204" pitchFamily="34" charset="0"/>
              </a:rPr>
              <a:t>« Rien de ce qui est humain n’est a priori étranger au droit. Il n’est point d’activité sociale qui ne ressortisse plus ou moins directement d’un cadre juridique ». </a:t>
            </a:r>
            <a:endParaRPr lang="fr-FR" dirty="0">
              <a:latin typeface="Century Gothic" panose="020B0502020202020204" pitchFamily="34" charset="0"/>
            </a:endParaRPr>
          </a:p>
          <a:p>
            <a:pPr marL="0" indent="0" algn="just">
              <a:buNone/>
            </a:pPr>
            <a:r>
              <a:rPr lang="fr-FR" i="1" dirty="0">
                <a:latin typeface="Century Gothic" panose="020B0502020202020204" pitchFamily="34" charset="0"/>
              </a:rPr>
              <a:t>Louis </a:t>
            </a:r>
            <a:r>
              <a:rPr lang="fr-FR" i="1" dirty="0" err="1">
                <a:latin typeface="Century Gothic" panose="020B0502020202020204" pitchFamily="34" charset="0"/>
              </a:rPr>
              <a:t>Assier</a:t>
            </a:r>
            <a:r>
              <a:rPr lang="fr-FR" i="1" dirty="0">
                <a:latin typeface="Century Gothic" panose="020B0502020202020204" pitchFamily="34" charset="0"/>
              </a:rPr>
              <a:t>-Andrieu, Le droit dans les sociétés humaines, Paris, Nathan, 1996, p. 29. </a:t>
            </a:r>
            <a:endParaRPr lang="fr-FR" dirty="0"/>
          </a:p>
        </p:txBody>
      </p:sp>
    </p:spTree>
    <p:extLst>
      <p:ext uri="{BB962C8B-B14F-4D97-AF65-F5344CB8AC3E}">
        <p14:creationId xmlns:p14="http://schemas.microsoft.com/office/powerpoint/2010/main" val="3167950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90914" y="185783"/>
            <a:ext cx="9235440" cy="1214846"/>
          </a:xfrm>
        </p:spPr>
        <p:txBody>
          <a:bodyPr>
            <a:normAutofit fontScale="90000"/>
          </a:bodyPr>
          <a:lstStyle/>
          <a:p>
            <a:pPr algn="l"/>
            <a:br>
              <a:rPr lang="fr-FR" sz="3600" b="1" i="1" dirty="0">
                <a:latin typeface="Century Gothic" panose="020B0502020202020204" pitchFamily="34" charset="0"/>
              </a:rPr>
            </a:br>
            <a:r>
              <a:rPr lang="fr-FR" sz="3100" b="1" i="1" dirty="0">
                <a:effectLst>
                  <a:outerShdw blurRad="38100" dist="38100" dir="2700000" algn="tl">
                    <a:srgbClr val="000000">
                      <a:alpha val="43137"/>
                    </a:srgbClr>
                  </a:outerShdw>
                </a:effectLst>
                <a:latin typeface="Century Gothic" panose="020B0502020202020204" pitchFamily="34" charset="0"/>
              </a:rPr>
              <a:t>2-Particularité des outils juridiques</a:t>
            </a:r>
            <a:br>
              <a:rPr lang="fr-FR" sz="4000" b="1" i="1" dirty="0">
                <a:latin typeface="Century Gothic" panose="020B0502020202020204" pitchFamily="34" charset="0"/>
              </a:rPr>
            </a:br>
            <a:r>
              <a:rPr lang="fr-FR" sz="2700" b="1" i="1" dirty="0">
                <a:latin typeface="Century Gothic" panose="020B0502020202020204" pitchFamily="34" charset="0"/>
              </a:rPr>
              <a:t>a- Un langage juridique spécifique</a:t>
            </a:r>
            <a:r>
              <a:rPr lang="fr-FR" sz="3100" b="1" i="1" dirty="0">
                <a:latin typeface="Century Gothic" panose="020B0502020202020204" pitchFamily="34" charset="0"/>
              </a:rPr>
              <a:t> </a:t>
            </a:r>
            <a:br>
              <a:rPr lang="fr-FR" dirty="0"/>
            </a:br>
            <a:endParaRPr lang="fr-FR" dirty="0"/>
          </a:p>
        </p:txBody>
      </p:sp>
      <p:sp>
        <p:nvSpPr>
          <p:cNvPr id="3" name="Espace réservé du contenu 2"/>
          <p:cNvSpPr>
            <a:spLocks noGrp="1"/>
          </p:cNvSpPr>
          <p:nvPr>
            <p:ph sz="quarter" idx="13"/>
          </p:nvPr>
        </p:nvSpPr>
        <p:spPr>
          <a:xfrm>
            <a:off x="1870591" y="1155337"/>
            <a:ext cx="9055763" cy="4872446"/>
          </a:xfrm>
        </p:spPr>
        <p:txBody>
          <a:bodyPr>
            <a:normAutofit fontScale="92500" lnSpcReduction="10000"/>
          </a:bodyPr>
          <a:lstStyle/>
          <a:p>
            <a:pPr marL="0" indent="0">
              <a:buNone/>
            </a:pPr>
            <a:endParaRPr lang="fr-FR" b="1" dirty="0">
              <a:effectLst>
                <a:outerShdw blurRad="38100" dist="38100" dir="2700000" algn="tl">
                  <a:srgbClr val="000000">
                    <a:alpha val="43137"/>
                  </a:srgbClr>
                </a:outerShdw>
              </a:effectLst>
              <a:latin typeface="Century Gothic" panose="020B0502020202020204" pitchFamily="34" charset="0"/>
            </a:endParaRPr>
          </a:p>
          <a:p>
            <a:pPr marL="0" indent="0">
              <a:buNone/>
            </a:pPr>
            <a:r>
              <a:rPr lang="fr-FR" b="1" dirty="0">
                <a:effectLst>
                  <a:outerShdw blurRad="38100" dist="38100" dir="2700000" algn="tl">
                    <a:srgbClr val="000000">
                      <a:alpha val="43137"/>
                    </a:srgbClr>
                  </a:outerShdw>
                </a:effectLst>
                <a:latin typeface="Century Gothic" panose="020B0502020202020204" pitchFamily="34" charset="0"/>
              </a:rPr>
              <a:t>Exemples :</a:t>
            </a:r>
            <a:endParaRPr lang="fr-FR" dirty="0">
              <a:effectLst>
                <a:outerShdw blurRad="38100" dist="38100" dir="2700000" algn="tl">
                  <a:srgbClr val="000000">
                    <a:alpha val="43137"/>
                  </a:srgbClr>
                </a:outerShdw>
              </a:effectLst>
              <a:latin typeface="Century Gothic" panose="020B0502020202020204" pitchFamily="34" charset="0"/>
            </a:endParaRPr>
          </a:p>
          <a:p>
            <a:pPr marL="0" indent="0">
              <a:buNone/>
            </a:pPr>
            <a:r>
              <a:rPr lang="fr-FR" dirty="0">
                <a:latin typeface="Century Gothic" panose="020B0502020202020204" pitchFamily="34" charset="0"/>
              </a:rPr>
              <a:t>- la capacité</a:t>
            </a:r>
          </a:p>
          <a:p>
            <a:pPr marL="0" indent="0">
              <a:buNone/>
            </a:pPr>
            <a:r>
              <a:rPr lang="fr-FR" dirty="0">
                <a:latin typeface="Century Gothic" panose="020B0502020202020204" pitchFamily="34" charset="0"/>
              </a:rPr>
              <a:t>- un arrêt </a:t>
            </a:r>
          </a:p>
          <a:p>
            <a:pPr marL="0" indent="0">
              <a:buNone/>
            </a:pPr>
            <a:r>
              <a:rPr lang="fr-FR" dirty="0">
                <a:latin typeface="Century Gothic" panose="020B0502020202020204" pitchFamily="34" charset="0"/>
              </a:rPr>
              <a:t>- Une obligation</a:t>
            </a:r>
          </a:p>
          <a:p>
            <a:pPr marL="0" indent="0">
              <a:buNone/>
            </a:pPr>
            <a:r>
              <a:rPr lang="fr-FR" dirty="0">
                <a:latin typeface="Century Gothic" panose="020B0502020202020204" pitchFamily="34" charset="0"/>
              </a:rPr>
              <a:t>- Une juridiction ordinaire</a:t>
            </a:r>
          </a:p>
          <a:p>
            <a:pPr marL="0" indent="0">
              <a:buNone/>
            </a:pPr>
            <a:r>
              <a:rPr lang="fr-FR" b="1" dirty="0">
                <a:effectLst>
                  <a:outerShdw blurRad="38100" dist="38100" dir="2700000" algn="tl">
                    <a:srgbClr val="000000">
                      <a:alpha val="43137"/>
                    </a:srgbClr>
                  </a:outerShdw>
                </a:effectLst>
                <a:latin typeface="Century Gothic" panose="020B0502020202020204" pitchFamily="34" charset="0"/>
              </a:rPr>
              <a:t>Adages juridiques :</a:t>
            </a:r>
          </a:p>
          <a:p>
            <a:pPr marL="0" indent="0">
              <a:buNone/>
            </a:pPr>
            <a:r>
              <a:rPr lang="fr-FR" dirty="0">
                <a:latin typeface="Century Gothic" panose="020B0502020202020204" pitchFamily="34" charset="0"/>
              </a:rPr>
              <a:t>-Une fois n’est pas coutume</a:t>
            </a:r>
          </a:p>
          <a:p>
            <a:pPr marL="0" indent="0">
              <a:buNone/>
            </a:pPr>
            <a:r>
              <a:rPr lang="fr-FR" dirty="0">
                <a:latin typeface="Century Gothic" panose="020B0502020202020204" pitchFamily="34" charset="0"/>
              </a:rPr>
              <a:t>-A l’impossible nul n’est tenu</a:t>
            </a:r>
          </a:p>
          <a:p>
            <a:pPr marL="0" indent="0">
              <a:buNone/>
            </a:pPr>
            <a:r>
              <a:rPr lang="fr-FR" dirty="0">
                <a:latin typeface="Century Gothic" panose="020B0502020202020204" pitchFamily="34" charset="0"/>
              </a:rPr>
              <a:t>-Nul n’est censé ignorer la loi </a:t>
            </a:r>
          </a:p>
          <a:p>
            <a:pPr marL="0" indent="0">
              <a:buNone/>
            </a:pPr>
            <a:r>
              <a:rPr lang="fr-FR" dirty="0">
                <a:latin typeface="Century Gothic" panose="020B0502020202020204" pitchFamily="34" charset="0"/>
              </a:rPr>
              <a:t>-Il n’y a pas de peine sans loi</a:t>
            </a:r>
            <a:endParaRPr lang="fr-FR" b="1" dirty="0">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359445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9395" y="191586"/>
            <a:ext cx="10304944" cy="1123407"/>
          </a:xfrm>
        </p:spPr>
        <p:txBody>
          <a:bodyPr>
            <a:normAutofit/>
          </a:bodyPr>
          <a:lstStyle/>
          <a:p>
            <a:pPr algn="l"/>
            <a:r>
              <a:rPr lang="fr-FR" sz="2800" b="1" i="1" dirty="0">
                <a:effectLst>
                  <a:outerShdw blurRad="38100" dist="38100" dir="2700000" algn="tl">
                    <a:srgbClr val="000000">
                      <a:alpha val="43137"/>
                    </a:srgbClr>
                  </a:outerShdw>
                </a:effectLst>
                <a:latin typeface="Century Gothic" panose="020B0502020202020204" pitchFamily="34" charset="0"/>
              </a:rPr>
              <a:t>2-Particularité des outils juridiques</a:t>
            </a:r>
            <a:br>
              <a:rPr lang="fr-FR" sz="2800" b="1" i="1" dirty="0">
                <a:latin typeface="Century Gothic" panose="020B0502020202020204" pitchFamily="34" charset="0"/>
              </a:rPr>
            </a:br>
            <a:r>
              <a:rPr lang="fr-FR" sz="2400" b="1" i="1" dirty="0">
                <a:latin typeface="Century Gothic" panose="020B0502020202020204" pitchFamily="34" charset="0"/>
              </a:rPr>
              <a:t>a- Un langage juridique spécifique</a:t>
            </a:r>
            <a:endParaRPr lang="fr-FR" sz="2400" dirty="0"/>
          </a:p>
        </p:txBody>
      </p:sp>
      <p:sp>
        <p:nvSpPr>
          <p:cNvPr id="3" name="Espace réservé du contenu 2"/>
          <p:cNvSpPr>
            <a:spLocks noGrp="1"/>
          </p:cNvSpPr>
          <p:nvPr>
            <p:ph sz="quarter" idx="13"/>
          </p:nvPr>
        </p:nvSpPr>
        <p:spPr>
          <a:xfrm>
            <a:off x="1484311" y="1127760"/>
            <a:ext cx="10375113" cy="5538653"/>
          </a:xfrm>
        </p:spPr>
        <p:txBody>
          <a:bodyPr>
            <a:normAutofit fontScale="25000" lnSpcReduction="20000"/>
          </a:bodyPr>
          <a:lstStyle/>
          <a:p>
            <a:pPr marL="0" indent="0" algn="just">
              <a:buNone/>
            </a:pPr>
            <a:endParaRPr lang="fr-FR" b="1" dirty="0">
              <a:effectLst>
                <a:outerShdw blurRad="38100" dist="38100" dir="2700000" algn="tl">
                  <a:srgbClr val="000000">
                    <a:alpha val="43137"/>
                  </a:srgbClr>
                </a:outerShdw>
              </a:effectLst>
            </a:endParaRPr>
          </a:p>
          <a:p>
            <a:pPr marL="0" indent="0" algn="just">
              <a:buNone/>
            </a:pPr>
            <a:endParaRPr lang="fr-FR" sz="2600" b="1" dirty="0">
              <a:effectLst>
                <a:outerShdw blurRad="38100" dist="38100" dir="2700000" algn="tl">
                  <a:srgbClr val="000000">
                    <a:alpha val="43137"/>
                  </a:srgbClr>
                </a:outerShdw>
              </a:effectLst>
            </a:endParaRPr>
          </a:p>
          <a:p>
            <a:pPr marL="0" indent="0" algn="just">
              <a:lnSpc>
                <a:spcPct val="170000"/>
              </a:lnSpc>
              <a:buNone/>
            </a:pPr>
            <a:endParaRPr lang="fr-FR" sz="6400" b="1" dirty="0">
              <a:effectLst>
                <a:outerShdw blurRad="38100" dist="38100" dir="2700000" algn="tl">
                  <a:srgbClr val="000000">
                    <a:alpha val="43137"/>
                  </a:srgbClr>
                </a:outerShdw>
              </a:effectLst>
              <a:latin typeface="Century Gothic" panose="020B0502020202020204" pitchFamily="34" charset="0"/>
            </a:endParaRPr>
          </a:p>
          <a:p>
            <a:pPr marL="0" indent="0" algn="just">
              <a:lnSpc>
                <a:spcPct val="170000"/>
              </a:lnSpc>
              <a:buNone/>
            </a:pPr>
            <a:r>
              <a:rPr lang="fr-FR" sz="6400" b="1" dirty="0">
                <a:effectLst>
                  <a:outerShdw blurRad="38100" dist="38100" dir="2700000" algn="tl">
                    <a:srgbClr val="000000">
                      <a:alpha val="43137"/>
                    </a:srgbClr>
                  </a:outerShdw>
                </a:effectLst>
                <a:latin typeface="Century Gothic" panose="020B0502020202020204" pitchFamily="34" charset="0"/>
              </a:rPr>
              <a:t>Capacité :</a:t>
            </a:r>
          </a:p>
          <a:p>
            <a:pPr marL="0" indent="0" algn="just">
              <a:lnSpc>
                <a:spcPct val="170000"/>
              </a:lnSpc>
              <a:buNone/>
            </a:pPr>
            <a:r>
              <a:rPr lang="fr-FR" sz="6400" dirty="0">
                <a:latin typeface="Century Gothic" panose="020B0502020202020204" pitchFamily="34" charset="0"/>
              </a:rPr>
              <a:t>Aptitude à acquérir un droit et à l’exercer reconnue en principe à tout individu et, en fonction de leur nature, de leur objet et de leur forme aux personnes morales ( sociétés, syndicats, associations). </a:t>
            </a:r>
          </a:p>
          <a:p>
            <a:pPr marL="0" indent="0" algn="just">
              <a:lnSpc>
                <a:spcPct val="170000"/>
              </a:lnSpc>
              <a:buNone/>
            </a:pPr>
            <a:r>
              <a:rPr lang="fr-FR" sz="6400" b="1" dirty="0">
                <a:effectLst>
                  <a:outerShdw blurRad="38100" dist="38100" dir="2700000" algn="tl">
                    <a:srgbClr val="000000">
                      <a:alpha val="43137"/>
                    </a:srgbClr>
                  </a:outerShdw>
                </a:effectLst>
                <a:latin typeface="Century Gothic" panose="020B0502020202020204" pitchFamily="34" charset="0"/>
              </a:rPr>
              <a:t>Arrêt : </a:t>
            </a:r>
          </a:p>
          <a:p>
            <a:pPr marL="0" indent="0" algn="just">
              <a:lnSpc>
                <a:spcPct val="170000"/>
              </a:lnSpc>
              <a:buNone/>
            </a:pPr>
            <a:r>
              <a:rPr lang="fr-FR" sz="6400" dirty="0">
                <a:latin typeface="Century Gothic" panose="020B0502020202020204" pitchFamily="34" charset="0"/>
              </a:rPr>
              <a:t>Nom donné aux décisions juridictionnelles de toute juridiction portant le nom de cour et qui sont des jugements. </a:t>
            </a:r>
          </a:p>
          <a:p>
            <a:pPr marL="0" indent="0" algn="just">
              <a:lnSpc>
                <a:spcPct val="170000"/>
              </a:lnSpc>
              <a:buNone/>
            </a:pPr>
            <a:r>
              <a:rPr lang="fr-FR" sz="6400" b="1" dirty="0">
                <a:effectLst>
                  <a:outerShdw blurRad="38100" dist="38100" dir="2700000" algn="tl">
                    <a:srgbClr val="000000">
                      <a:alpha val="43137"/>
                    </a:srgbClr>
                  </a:outerShdw>
                </a:effectLst>
                <a:latin typeface="Century Gothic" panose="020B0502020202020204" pitchFamily="34" charset="0"/>
              </a:rPr>
              <a:t>Obligation : </a:t>
            </a:r>
          </a:p>
          <a:p>
            <a:pPr marL="0" indent="0" algn="just">
              <a:lnSpc>
                <a:spcPct val="170000"/>
              </a:lnSpc>
              <a:buNone/>
            </a:pPr>
            <a:r>
              <a:rPr lang="fr-FR" sz="6400" dirty="0">
                <a:latin typeface="Century Gothic" panose="020B0502020202020204" pitchFamily="34" charset="0"/>
              </a:rPr>
              <a:t>Devoir selon lequel une ou plusieurs personnes ( le ou les débiteur(s)) sont tenues d’une prestation envers une ou plusieurs autres personnes ( le ou les créancier(s)) en vertu d’un contrat. </a:t>
            </a:r>
          </a:p>
          <a:p>
            <a:pPr marL="0" indent="0" algn="just">
              <a:lnSpc>
                <a:spcPct val="170000"/>
              </a:lnSpc>
              <a:buNone/>
            </a:pPr>
            <a:r>
              <a:rPr lang="fr-FR" sz="6400" b="1" dirty="0">
                <a:effectLst>
                  <a:outerShdw blurRad="38100" dist="38100" dir="2700000" algn="tl">
                    <a:srgbClr val="000000">
                      <a:alpha val="43137"/>
                    </a:srgbClr>
                  </a:outerShdw>
                </a:effectLst>
                <a:latin typeface="Century Gothic" panose="020B0502020202020204" pitchFamily="34" charset="0"/>
              </a:rPr>
              <a:t>Juridiction ordinaire : </a:t>
            </a:r>
          </a:p>
          <a:p>
            <a:pPr marL="0" indent="0" algn="just">
              <a:lnSpc>
                <a:spcPct val="170000"/>
              </a:lnSpc>
              <a:buNone/>
            </a:pPr>
            <a:r>
              <a:rPr lang="fr-FR" sz="6400" dirty="0">
                <a:latin typeface="Century Gothic" panose="020B0502020202020204" pitchFamily="34" charset="0"/>
              </a:rPr>
              <a:t>Tribunal de droit commun qui a vocation à connaitre de toutes les affaires à l’exception de celles qu’une disposition expresse soumet à la compétence d’une autre juridiction</a:t>
            </a:r>
            <a:r>
              <a:rPr lang="fr-FR" sz="6400" dirty="0"/>
              <a:t>. </a:t>
            </a:r>
          </a:p>
          <a:p>
            <a:pPr marL="0" indent="0" algn="just">
              <a:buNone/>
            </a:pPr>
            <a:r>
              <a:rPr lang="fr-FR" dirty="0"/>
              <a:t>  </a:t>
            </a:r>
          </a:p>
          <a:p>
            <a:pPr marL="0" indent="0" algn="just">
              <a:buNone/>
            </a:pPr>
            <a:endParaRPr lang="fr-FR" dirty="0"/>
          </a:p>
          <a:p>
            <a:pPr marL="0" indent="0" algn="just">
              <a:buNone/>
            </a:pPr>
            <a:endParaRPr lang="fr-FR" dirty="0"/>
          </a:p>
          <a:p>
            <a:pPr marL="0" indent="0" algn="just">
              <a:buNone/>
            </a:pPr>
            <a:endParaRPr lang="fr-FR"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50196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84311" y="248195"/>
            <a:ext cx="10018713" cy="1332412"/>
          </a:xfrm>
        </p:spPr>
        <p:txBody>
          <a:bodyPr>
            <a:normAutofit/>
          </a:bodyPr>
          <a:lstStyle/>
          <a:p>
            <a:pPr algn="l"/>
            <a:r>
              <a:rPr lang="fr-FR" sz="2800" b="1" i="1" dirty="0">
                <a:effectLst>
                  <a:outerShdw blurRad="38100" dist="38100" dir="2700000" algn="tl">
                    <a:srgbClr val="000000">
                      <a:alpha val="43137"/>
                    </a:srgbClr>
                  </a:outerShdw>
                </a:effectLst>
                <a:latin typeface="Century Gothic" panose="020B0502020202020204" pitchFamily="34" charset="0"/>
              </a:rPr>
              <a:t>2-Particularité des outils juridiques</a:t>
            </a:r>
            <a:br>
              <a:rPr lang="fr-FR" sz="3600" b="1" i="1" dirty="0">
                <a:latin typeface="Century Gothic" panose="020B0502020202020204" pitchFamily="34" charset="0"/>
              </a:rPr>
            </a:br>
            <a:r>
              <a:rPr lang="fr-FR" sz="2800" b="1" i="1" dirty="0">
                <a:latin typeface="Century Gothic" panose="020B0502020202020204" pitchFamily="34" charset="0"/>
              </a:rPr>
              <a:t>a- </a:t>
            </a:r>
            <a:r>
              <a:rPr lang="fr-FR" sz="2400" b="1" i="1" dirty="0">
                <a:latin typeface="Century Gothic" panose="020B0502020202020204" pitchFamily="34" charset="0"/>
              </a:rPr>
              <a:t>Un langage juridique spécifique</a:t>
            </a:r>
            <a:endParaRPr lang="fr-FR" sz="2400" dirty="0"/>
          </a:p>
        </p:txBody>
      </p:sp>
      <p:sp>
        <p:nvSpPr>
          <p:cNvPr id="3" name="Espace réservé du contenu 2"/>
          <p:cNvSpPr>
            <a:spLocks noGrp="1"/>
          </p:cNvSpPr>
          <p:nvPr>
            <p:ph sz="quarter" idx="13"/>
          </p:nvPr>
        </p:nvSpPr>
        <p:spPr>
          <a:xfrm>
            <a:off x="1484310" y="1580608"/>
            <a:ext cx="10128569" cy="2224138"/>
          </a:xfrm>
        </p:spPr>
        <p:txBody>
          <a:bodyPr>
            <a:normAutofit/>
          </a:bodyPr>
          <a:lstStyle/>
          <a:p>
            <a:pPr marL="0" indent="0">
              <a:lnSpc>
                <a:spcPct val="150000"/>
              </a:lnSpc>
              <a:buNone/>
            </a:pPr>
            <a:r>
              <a:rPr lang="fr-FR" sz="1800" b="1" dirty="0">
                <a:latin typeface="Century Gothic" panose="020B0502020202020204" pitchFamily="34" charset="0"/>
              </a:rPr>
              <a:t>Droit réel : </a:t>
            </a:r>
            <a:r>
              <a:rPr lang="fr-FR" sz="1800" dirty="0">
                <a:latin typeface="Century Gothic" panose="020B0502020202020204" pitchFamily="34" charset="0"/>
              </a:rPr>
              <a:t>droit que l’on détient sur une chose.</a:t>
            </a:r>
          </a:p>
          <a:p>
            <a:pPr marL="0" indent="0" algn="just">
              <a:lnSpc>
                <a:spcPct val="150000"/>
              </a:lnSpc>
              <a:buNone/>
            </a:pPr>
            <a:r>
              <a:rPr lang="fr-FR" sz="1800" b="1" dirty="0">
                <a:latin typeface="Century Gothic" panose="020B0502020202020204" pitchFamily="34" charset="0"/>
              </a:rPr>
              <a:t>Le patrimoine : </a:t>
            </a:r>
            <a:r>
              <a:rPr lang="fr-FR" sz="1800" dirty="0">
                <a:latin typeface="Century Gothic" panose="020B0502020202020204" pitchFamily="34" charset="0"/>
              </a:rPr>
              <a:t>n’est pas seulement un ensemble de biens que l’on possède, mais il inclut également des droits et obligations. Ainsi, les dettes font partie du patrimoine</a:t>
            </a:r>
            <a:r>
              <a:rPr lang="fr-FR" sz="2000" dirty="0">
                <a:latin typeface="Century Gothic" panose="020B0502020202020204" pitchFamily="34" charset="0"/>
              </a:rPr>
              <a:t>.</a:t>
            </a:r>
          </a:p>
          <a:p>
            <a:endParaRPr lang="fr-FR" dirty="0">
              <a:latin typeface="Century Gothic" panose="020B0502020202020204" pitchFamily="34" charset="0"/>
            </a:endParaRPr>
          </a:p>
        </p:txBody>
      </p:sp>
    </p:spTree>
    <p:extLst>
      <p:ext uri="{BB962C8B-B14F-4D97-AF65-F5344CB8AC3E}">
        <p14:creationId xmlns:p14="http://schemas.microsoft.com/office/powerpoint/2010/main" val="2773785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11233" y="431074"/>
            <a:ext cx="9369273" cy="1018903"/>
          </a:xfrm>
        </p:spPr>
        <p:txBody>
          <a:bodyPr>
            <a:normAutofit/>
          </a:bodyPr>
          <a:lstStyle/>
          <a:p>
            <a:pPr algn="l"/>
            <a:r>
              <a:rPr lang="fr-FR" sz="2400" b="1" i="1" dirty="0">
                <a:effectLst>
                  <a:outerShdw blurRad="38100" dist="38100" dir="2700000" algn="tl">
                    <a:srgbClr val="000000">
                      <a:alpha val="43137"/>
                    </a:srgbClr>
                  </a:outerShdw>
                </a:effectLst>
                <a:latin typeface="Century Gothic" panose="020B0502020202020204" pitchFamily="34" charset="0"/>
              </a:rPr>
              <a:t>b-Une méthode d’analyse et de réflexion</a:t>
            </a:r>
          </a:p>
        </p:txBody>
      </p:sp>
      <p:graphicFrame>
        <p:nvGraphicFramePr>
          <p:cNvPr id="4" name="Espace réservé du contenu 3"/>
          <p:cNvGraphicFramePr>
            <a:graphicFrameLocks noGrp="1"/>
          </p:cNvGraphicFramePr>
          <p:nvPr>
            <p:ph sz="quarter" idx="13"/>
          </p:nvPr>
        </p:nvGraphicFramePr>
        <p:xfrm>
          <a:off x="1711325" y="1698625"/>
          <a:ext cx="9369425"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60340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3486" y="0"/>
            <a:ext cx="9739537" cy="705394"/>
          </a:xfrm>
        </p:spPr>
        <p:txBody>
          <a:bodyPr>
            <a:normAutofit fontScale="90000"/>
          </a:bodyPr>
          <a:lstStyle/>
          <a:p>
            <a:pPr algn="l"/>
            <a:br>
              <a:rPr lang="fr-FR" sz="3100" b="1" i="1" dirty="0">
                <a:effectLst>
                  <a:outerShdw blurRad="38100" dist="38100" dir="2700000" algn="tl">
                    <a:srgbClr val="000000">
                      <a:alpha val="43137"/>
                    </a:srgbClr>
                  </a:outerShdw>
                </a:effectLst>
              </a:rPr>
            </a:br>
            <a:r>
              <a:rPr lang="fr-FR" sz="2700" b="1" i="1" dirty="0">
                <a:effectLst>
                  <a:outerShdw blurRad="38100" dist="38100" dir="2700000" algn="tl">
                    <a:srgbClr val="000000">
                      <a:alpha val="43137"/>
                    </a:srgbClr>
                  </a:outerShdw>
                </a:effectLst>
              </a:rPr>
              <a:t>3-Le Droit est une matière en perpétuelle évolutio</a:t>
            </a:r>
            <a:r>
              <a:rPr lang="fr-FR" sz="2700" b="1" i="1" dirty="0"/>
              <a:t>n </a:t>
            </a:r>
            <a:br>
              <a:rPr lang="fr-FR" dirty="0"/>
            </a:br>
            <a:endParaRPr lang="fr-FR" dirty="0"/>
          </a:p>
        </p:txBody>
      </p:sp>
      <p:sp>
        <p:nvSpPr>
          <p:cNvPr id="3" name="Espace réservé du contenu 2"/>
          <p:cNvSpPr>
            <a:spLocks noGrp="1"/>
          </p:cNvSpPr>
          <p:nvPr>
            <p:ph sz="quarter" idx="13"/>
          </p:nvPr>
        </p:nvSpPr>
        <p:spPr>
          <a:xfrm>
            <a:off x="1763486" y="705394"/>
            <a:ext cx="9739537" cy="5954713"/>
          </a:xfrm>
        </p:spPr>
        <p:txBody>
          <a:bodyPr>
            <a:normAutofit fontScale="25000" lnSpcReduction="20000"/>
          </a:bodyPr>
          <a:lstStyle/>
          <a:p>
            <a:pPr marL="0" indent="0">
              <a:buNone/>
            </a:pPr>
            <a:endParaRPr lang="fr-FR" dirty="0"/>
          </a:p>
          <a:p>
            <a:pPr marL="0" indent="0" algn="just">
              <a:lnSpc>
                <a:spcPct val="160000"/>
              </a:lnSpc>
              <a:buNone/>
            </a:pPr>
            <a:r>
              <a:rPr lang="fr-FR" sz="7200" dirty="0">
                <a:latin typeface="Century Gothic" panose="020B0502020202020204" pitchFamily="34" charset="0"/>
              </a:rPr>
              <a:t>« </a:t>
            </a:r>
            <a:r>
              <a:rPr lang="fr-FR" sz="7200" b="1" dirty="0">
                <a:latin typeface="Century Gothic" panose="020B0502020202020204" pitchFamily="34" charset="0"/>
              </a:rPr>
              <a:t>Le droit est lui-même un phénomène social, comme l’enseigne la sociologie du droit.</a:t>
            </a:r>
            <a:r>
              <a:rPr lang="fr-FR" sz="7200" dirty="0">
                <a:latin typeface="Century Gothic" panose="020B0502020202020204" pitchFamily="34" charset="0"/>
              </a:rPr>
              <a:t> Loin de constituer une sphère distincte, séparée de la société, il est en étroite et constante interaction avec elle. </a:t>
            </a:r>
            <a:r>
              <a:rPr lang="fr-FR" sz="7200" b="1" dirty="0">
                <a:latin typeface="Century Gothic" panose="020B0502020202020204" pitchFamily="34" charset="0"/>
              </a:rPr>
              <a:t>Il est produit, appliqué et interprété par des individus –ministres, parlementaires, juges, fonctionnaires de l’administration... – qui s’insèrent dans des dynamiques sociales, sont soumis à des influences, pressions et contraintes, ont leurs intérêts, leur sensibilité idéologique, leurs aspirations. </a:t>
            </a:r>
            <a:r>
              <a:rPr lang="fr-FR" sz="7200" dirty="0">
                <a:latin typeface="Century Gothic" panose="020B0502020202020204" pitchFamily="34" charset="0"/>
              </a:rPr>
              <a:t>Plutôt qu’une adaptation spontanée à une évolution supposée harmonieuse et consensuelle, les réformes du droit sur des sujets d’importance pour la société, sont souvent le résultat d’un processus complexe, dans lequel entrent en jeu plusieurs facteurs, en particulier la mobilisation des personnes qui souhaitent un changement et qui parviennent à créer un rapport de force favorable à la cause qu’ils promeuvent. Car, dans les sociétés modernes et pluralistes, rares sont les questions sur lesquelles il existe un consensus social que le droit pourrait se borner à refléter. Le changement voulu par certains est souvent virulemment contesté par d’autres ». </a:t>
            </a:r>
          </a:p>
          <a:p>
            <a:pPr marL="0" indent="0" algn="just">
              <a:lnSpc>
                <a:spcPct val="160000"/>
              </a:lnSpc>
              <a:buNone/>
            </a:pPr>
            <a:r>
              <a:rPr lang="fr-FR" sz="7200" i="1" dirty="0">
                <a:latin typeface="Century Gothic" panose="020B0502020202020204" pitchFamily="34" charset="0"/>
              </a:rPr>
              <a:t>Julie RINGELHEIM, DROIT, CONTEXTE ET CHANGEMENT SOCIAL, Revue interdisciplinaire d'études juridiques », 2013/1 Volume 70, p 158 et 159</a:t>
            </a:r>
            <a:r>
              <a:rPr lang="fr-FR" sz="7200" dirty="0">
                <a:latin typeface="Century Gothic" panose="020B0502020202020204" pitchFamily="34" charset="0"/>
              </a:rPr>
              <a:t>.</a:t>
            </a:r>
          </a:p>
          <a:p>
            <a:endParaRPr lang="fr-FR" dirty="0"/>
          </a:p>
        </p:txBody>
      </p:sp>
    </p:spTree>
    <p:extLst>
      <p:ext uri="{BB962C8B-B14F-4D97-AF65-F5344CB8AC3E}">
        <p14:creationId xmlns:p14="http://schemas.microsoft.com/office/powerpoint/2010/main" val="4413075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E21273-ED28-9E77-74AF-C0F51F25B8CA}"/>
              </a:ext>
            </a:extLst>
          </p:cNvPr>
          <p:cNvSpPr>
            <a:spLocks noGrp="1"/>
          </p:cNvSpPr>
          <p:nvPr>
            <p:ph type="title"/>
          </p:nvPr>
        </p:nvSpPr>
        <p:spPr>
          <a:xfrm>
            <a:off x="1484310" y="86711"/>
            <a:ext cx="10119112" cy="554420"/>
          </a:xfrm>
        </p:spPr>
        <p:txBody>
          <a:bodyPr>
            <a:noAutofit/>
          </a:bodyPr>
          <a:lstStyle/>
          <a:p>
            <a:pPr algn="l"/>
            <a:r>
              <a:rPr lang="fr-FR" sz="3200" b="1" i="1" dirty="0">
                <a:effectLst>
                  <a:outerShdw blurRad="38100" dist="38100" dir="2700000" algn="tl">
                    <a:srgbClr val="000000">
                      <a:alpha val="43137"/>
                    </a:srgbClr>
                  </a:outerShdw>
                </a:effectLst>
                <a:latin typeface="Century Gothic" panose="020B0502020202020204" pitchFamily="34" charset="0"/>
              </a:rPr>
              <a:t>Les grands systèmes de droit </a:t>
            </a:r>
            <a:endParaRPr lang="fr-MA" sz="3200" b="1" i="1" dirty="0">
              <a:effectLst>
                <a:outerShdw blurRad="38100" dist="38100" dir="2700000" algn="tl">
                  <a:srgbClr val="000000">
                    <a:alpha val="43137"/>
                  </a:srgbClr>
                </a:outerShdw>
              </a:effectLst>
              <a:latin typeface="Century Gothic" panose="020B0502020202020204" pitchFamily="34" charset="0"/>
            </a:endParaRPr>
          </a:p>
        </p:txBody>
      </p:sp>
      <p:sp>
        <p:nvSpPr>
          <p:cNvPr id="3" name="Espace réservé du contenu 2">
            <a:extLst>
              <a:ext uri="{FF2B5EF4-FFF2-40B4-BE49-F238E27FC236}">
                <a16:creationId xmlns:a16="http://schemas.microsoft.com/office/drawing/2014/main" id="{CF553231-238E-9551-05AA-E263B7FA64E0}"/>
              </a:ext>
            </a:extLst>
          </p:cNvPr>
          <p:cNvSpPr>
            <a:spLocks noGrp="1"/>
          </p:cNvSpPr>
          <p:nvPr>
            <p:ph sz="quarter" idx="13"/>
          </p:nvPr>
        </p:nvSpPr>
        <p:spPr>
          <a:xfrm>
            <a:off x="1484310" y="725214"/>
            <a:ext cx="10119112" cy="6046075"/>
          </a:xfrm>
        </p:spPr>
        <p:txBody>
          <a:bodyPr>
            <a:normAutofit fontScale="25000" lnSpcReduction="20000"/>
          </a:bodyPr>
          <a:lstStyle/>
          <a:p>
            <a:pPr>
              <a:lnSpc>
                <a:spcPct val="150000"/>
              </a:lnSpc>
            </a:pPr>
            <a:r>
              <a:rPr lang="fr-FR" sz="6400" dirty="0">
                <a:latin typeface="Century Gothic" panose="020B0502020202020204" pitchFamily="34" charset="0"/>
              </a:rPr>
              <a:t>Classifications les plus connues ont été élaborées </a:t>
            </a:r>
            <a:r>
              <a:rPr lang="fr-FR" sz="6400" b="1" i="1" dirty="0">
                <a:latin typeface="Century Gothic" panose="020B0502020202020204" pitchFamily="34" charset="0"/>
              </a:rPr>
              <a:t>dans les années soixante </a:t>
            </a:r>
            <a:r>
              <a:rPr lang="fr-FR" sz="6400" dirty="0">
                <a:latin typeface="Century Gothic" panose="020B0502020202020204" pitchFamily="34" charset="0"/>
              </a:rPr>
              <a:t>: </a:t>
            </a:r>
          </a:p>
          <a:p>
            <a:pPr indent="-12700">
              <a:lnSpc>
                <a:spcPct val="150000"/>
              </a:lnSpc>
              <a:buFont typeface="Wingdings" panose="05000000000000000000" pitchFamily="2" charset="2"/>
              <a:buChar char="q"/>
            </a:pPr>
            <a:r>
              <a:rPr lang="fr-FR" sz="6400" dirty="0">
                <a:latin typeface="Century Gothic" panose="020B0502020202020204" pitchFamily="34" charset="0"/>
              </a:rPr>
              <a:t>     </a:t>
            </a:r>
            <a:r>
              <a:rPr lang="fr-FR" sz="6400" b="1" dirty="0">
                <a:latin typeface="Century Gothic" panose="020B0502020202020204" pitchFamily="34" charset="0"/>
              </a:rPr>
              <a:t>René DAVID </a:t>
            </a:r>
            <a:r>
              <a:rPr lang="fr-FR" sz="6400" dirty="0">
                <a:latin typeface="Century Gothic" panose="020B0502020202020204" pitchFamily="34" charset="0"/>
              </a:rPr>
              <a:t>&lt;= double critère idéologique et technique </a:t>
            </a:r>
          </a:p>
          <a:p>
            <a:pPr marL="273050" indent="0">
              <a:lnSpc>
                <a:spcPct val="150000"/>
              </a:lnSpc>
              <a:buNone/>
            </a:pPr>
            <a:r>
              <a:rPr lang="fr-FR" sz="6400" dirty="0">
                <a:latin typeface="Century Gothic" panose="020B0502020202020204" pitchFamily="34" charset="0"/>
              </a:rPr>
              <a:t>          - </a:t>
            </a:r>
            <a:r>
              <a:rPr lang="fr-FR" sz="6400" i="1" dirty="0">
                <a:latin typeface="Century Gothic" panose="020B0502020202020204" pitchFamily="34" charset="0"/>
              </a:rPr>
              <a:t>La famille romano-germanique </a:t>
            </a:r>
          </a:p>
          <a:p>
            <a:pPr marL="273050" indent="0">
              <a:lnSpc>
                <a:spcPct val="150000"/>
              </a:lnSpc>
              <a:buNone/>
            </a:pPr>
            <a:r>
              <a:rPr lang="fr-FR" sz="6400" i="1" dirty="0">
                <a:latin typeface="Century Gothic" panose="020B0502020202020204" pitchFamily="34" charset="0"/>
              </a:rPr>
              <a:t>          - La famille de la Common Law </a:t>
            </a:r>
          </a:p>
          <a:p>
            <a:pPr marL="273050" indent="0">
              <a:lnSpc>
                <a:spcPct val="150000"/>
              </a:lnSpc>
              <a:buNone/>
            </a:pPr>
            <a:r>
              <a:rPr lang="fr-FR" sz="6400" i="1" dirty="0">
                <a:latin typeface="Century Gothic" panose="020B0502020202020204" pitchFamily="34" charset="0"/>
              </a:rPr>
              <a:t>          -  l’ancienne famille des droits socialiste</a:t>
            </a:r>
            <a:r>
              <a:rPr lang="fr-FR" sz="6400" dirty="0">
                <a:latin typeface="Century Gothic" panose="020B0502020202020204" pitchFamily="34" charset="0"/>
              </a:rPr>
              <a:t>s </a:t>
            </a:r>
          </a:p>
          <a:p>
            <a:pPr marL="893763" indent="-620713" algn="just">
              <a:lnSpc>
                <a:spcPct val="150000"/>
              </a:lnSpc>
              <a:buNone/>
            </a:pPr>
            <a:r>
              <a:rPr lang="fr-FR" sz="6400" dirty="0">
                <a:latin typeface="Century Gothic" panose="020B0502020202020204" pitchFamily="34" charset="0"/>
              </a:rPr>
              <a:t>            Cf : R. DAVID, C. JAUFFRET-SPINOSI, les grands systèmes de droit contemporains, Dalloz, 11</a:t>
            </a:r>
            <a:r>
              <a:rPr lang="fr-FR" sz="6400" baseline="30000" dirty="0">
                <a:latin typeface="Century Gothic" panose="020B0502020202020204" pitchFamily="34" charset="0"/>
              </a:rPr>
              <a:t>ème</a:t>
            </a:r>
            <a:r>
              <a:rPr lang="fr-FR" sz="6400" dirty="0">
                <a:latin typeface="Century Gothic" panose="020B0502020202020204" pitchFamily="34" charset="0"/>
              </a:rPr>
              <a:t> édition, 2002</a:t>
            </a:r>
          </a:p>
          <a:p>
            <a:pPr marL="893763" indent="-620713">
              <a:lnSpc>
                <a:spcPct val="150000"/>
              </a:lnSpc>
              <a:buFont typeface="Wingdings" panose="05000000000000000000" pitchFamily="2" charset="2"/>
              <a:buChar char="q"/>
            </a:pPr>
            <a:r>
              <a:rPr lang="fr-FR" sz="6400" b="1" dirty="0">
                <a:latin typeface="Century Gothic" panose="020B0502020202020204" pitchFamily="34" charset="0"/>
              </a:rPr>
              <a:t>Konrad ZWEIGERT </a:t>
            </a:r>
            <a:r>
              <a:rPr lang="fr-FR" sz="6400" dirty="0">
                <a:latin typeface="Century Gothic" panose="020B0502020202020204" pitchFamily="34" charset="0"/>
              </a:rPr>
              <a:t>&lt;= style des systèmes juridiques  : origine historique et évolution du droit, manière spécifique de penser des juristes, sources du droit….</a:t>
            </a:r>
          </a:p>
          <a:p>
            <a:pPr marL="273050" indent="0">
              <a:lnSpc>
                <a:spcPct val="150000"/>
              </a:lnSpc>
              <a:buNone/>
            </a:pPr>
            <a:r>
              <a:rPr lang="fr-FR" sz="6400" dirty="0">
                <a:latin typeface="Century Gothic" panose="020B0502020202020204" pitchFamily="34" charset="0"/>
              </a:rPr>
              <a:t>         </a:t>
            </a:r>
            <a:r>
              <a:rPr lang="fr-FR" sz="6400" i="1" dirty="0">
                <a:latin typeface="Century Gothic" panose="020B0502020202020204" pitchFamily="34" charset="0"/>
              </a:rPr>
              <a:t>- Les droits romanistes </a:t>
            </a:r>
          </a:p>
          <a:p>
            <a:pPr marL="273050" indent="0">
              <a:lnSpc>
                <a:spcPct val="150000"/>
              </a:lnSpc>
              <a:buNone/>
            </a:pPr>
            <a:r>
              <a:rPr lang="fr-FR" sz="6400" i="1" dirty="0">
                <a:latin typeface="Century Gothic" panose="020B0502020202020204" pitchFamily="34" charset="0"/>
              </a:rPr>
              <a:t>         - Les droits germaniques </a:t>
            </a:r>
          </a:p>
          <a:p>
            <a:pPr marL="273050" indent="0">
              <a:lnSpc>
                <a:spcPct val="150000"/>
              </a:lnSpc>
              <a:buNone/>
            </a:pPr>
            <a:r>
              <a:rPr lang="fr-FR" sz="6400" i="1" dirty="0">
                <a:latin typeface="Century Gothic" panose="020B0502020202020204" pitchFamily="34" charset="0"/>
              </a:rPr>
              <a:t>         - Les droits scandinaves </a:t>
            </a:r>
          </a:p>
          <a:p>
            <a:pPr marL="273050" indent="0" algn="just">
              <a:lnSpc>
                <a:spcPct val="150000"/>
              </a:lnSpc>
              <a:buNone/>
            </a:pPr>
            <a:r>
              <a:rPr lang="fr-FR" sz="6400" dirty="0">
                <a:latin typeface="Century Gothic" panose="020B0502020202020204" pitchFamily="34" charset="0"/>
              </a:rPr>
              <a:t>         Cf : K.ZWEIGERT, H.KOTZ, An introduction to </a:t>
            </a:r>
            <a:r>
              <a:rPr lang="fr-FR" sz="6400" dirty="0" err="1">
                <a:latin typeface="Century Gothic" panose="020B0502020202020204" pitchFamily="34" charset="0"/>
              </a:rPr>
              <a:t>Comparitive</a:t>
            </a:r>
            <a:r>
              <a:rPr lang="fr-FR" sz="6400" dirty="0">
                <a:latin typeface="Century Gothic" panose="020B0502020202020204" pitchFamily="34" charset="0"/>
              </a:rPr>
              <a:t> </a:t>
            </a:r>
            <a:r>
              <a:rPr lang="fr-FR" sz="6400" dirty="0" err="1">
                <a:latin typeface="Century Gothic" panose="020B0502020202020204" pitchFamily="34" charset="0"/>
              </a:rPr>
              <a:t>law</a:t>
            </a:r>
            <a:r>
              <a:rPr lang="fr-FR" sz="6400" dirty="0">
                <a:latin typeface="Century Gothic" panose="020B0502020202020204" pitchFamily="34" charset="0"/>
              </a:rPr>
              <a:t>, </a:t>
            </a:r>
            <a:r>
              <a:rPr lang="en-US" sz="6400" dirty="0">
                <a:latin typeface="Century Gothic" panose="020B0502020202020204" pitchFamily="34" charset="0"/>
              </a:rPr>
              <a:t>Third Edition, Konrad </a:t>
            </a:r>
            <a:r>
              <a:rPr lang="en-US" sz="6400" dirty="0" err="1">
                <a:latin typeface="Century Gothic" panose="020B0502020202020204" pitchFamily="34" charset="0"/>
              </a:rPr>
              <a:t>Zweigert</a:t>
            </a:r>
            <a:r>
              <a:rPr lang="en-US" sz="6400" dirty="0">
                <a:latin typeface="Century Gothic" panose="020B0502020202020204" pitchFamily="34" charset="0"/>
              </a:rPr>
              <a:t> 	 	      and Hein </a:t>
            </a:r>
            <a:r>
              <a:rPr lang="en-US" sz="6400" dirty="0" err="1">
                <a:latin typeface="Century Gothic" panose="020B0502020202020204" pitchFamily="34" charset="0"/>
              </a:rPr>
              <a:t>Koetz</a:t>
            </a:r>
            <a:r>
              <a:rPr lang="en-US" sz="6400" dirty="0">
                <a:latin typeface="Century Gothic" panose="020B0502020202020204" pitchFamily="34" charset="0"/>
              </a:rPr>
              <a:t>, Translated by Tony Weir, </a:t>
            </a:r>
            <a:r>
              <a:rPr lang="en-US" sz="6400" u="sng" dirty="0">
                <a:latin typeface="Century Gothic" panose="020B0502020202020204" pitchFamily="34" charset="0"/>
                <a:hlinkClick r:id="rId2">
                  <a:extLst>
                    <a:ext uri="{A12FA001-AC4F-418D-AE19-62706E023703}">
                      <ahyp:hlinkClr xmlns:ahyp="http://schemas.microsoft.com/office/drawing/2018/hyperlinkcolor" val="tx"/>
                    </a:ext>
                  </a:extLst>
                </a:hlinkClick>
              </a:rPr>
              <a:t>Clarendon Press Publication</a:t>
            </a:r>
            <a:r>
              <a:rPr lang="en-US" sz="6400" u="sng" dirty="0">
                <a:latin typeface="Century Gothic" panose="020B0502020202020204" pitchFamily="34" charset="0"/>
              </a:rPr>
              <a:t>, </a:t>
            </a:r>
            <a:r>
              <a:rPr lang="en-US" sz="6400" dirty="0">
                <a:latin typeface="Century Gothic" panose="020B0502020202020204" pitchFamily="34" charset="0"/>
              </a:rPr>
              <a:t>Third Edition, 1998. </a:t>
            </a:r>
          </a:p>
          <a:p>
            <a:pPr marL="273050" indent="0">
              <a:lnSpc>
                <a:spcPct val="150000"/>
              </a:lnSpc>
              <a:buNone/>
            </a:pPr>
            <a:endParaRPr lang="fr-MA" sz="1800" dirty="0">
              <a:latin typeface="Century Gothic" panose="020B0502020202020204" pitchFamily="34" charset="0"/>
            </a:endParaRPr>
          </a:p>
        </p:txBody>
      </p:sp>
    </p:spTree>
    <p:extLst>
      <p:ext uri="{BB962C8B-B14F-4D97-AF65-F5344CB8AC3E}">
        <p14:creationId xmlns:p14="http://schemas.microsoft.com/office/powerpoint/2010/main" val="32506732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0C59E3-CA85-69B4-4C99-32DFB7251547}"/>
              </a:ext>
            </a:extLst>
          </p:cNvPr>
          <p:cNvSpPr>
            <a:spLocks noGrp="1"/>
          </p:cNvSpPr>
          <p:nvPr>
            <p:ph type="title"/>
          </p:nvPr>
        </p:nvSpPr>
        <p:spPr>
          <a:xfrm>
            <a:off x="1484312" y="136637"/>
            <a:ext cx="10018713" cy="588578"/>
          </a:xfrm>
        </p:spPr>
        <p:txBody>
          <a:bodyPr>
            <a:normAutofit fontScale="90000"/>
          </a:bodyPr>
          <a:lstStyle/>
          <a:p>
            <a:pPr algn="l"/>
            <a:r>
              <a:rPr lang="fr-FR" sz="4000" b="1" i="1" dirty="0">
                <a:effectLst>
                  <a:outerShdw blurRad="38100" dist="38100" dir="2700000" algn="tl">
                    <a:srgbClr val="000000">
                      <a:alpha val="43137"/>
                    </a:srgbClr>
                  </a:outerShdw>
                </a:effectLst>
                <a:latin typeface="Century Gothic" panose="020B0502020202020204" pitchFamily="34" charset="0"/>
              </a:rPr>
              <a:t>Les grands systèmes de droit </a:t>
            </a:r>
            <a:endParaRPr lang="fr-MA" dirty="0"/>
          </a:p>
        </p:txBody>
      </p:sp>
      <p:sp>
        <p:nvSpPr>
          <p:cNvPr id="3" name="Espace réservé du contenu 2">
            <a:extLst>
              <a:ext uri="{FF2B5EF4-FFF2-40B4-BE49-F238E27FC236}">
                <a16:creationId xmlns:a16="http://schemas.microsoft.com/office/drawing/2014/main" id="{A3CDB843-4080-21F2-4785-7FD7E5C71DDC}"/>
              </a:ext>
            </a:extLst>
          </p:cNvPr>
          <p:cNvSpPr>
            <a:spLocks noGrp="1"/>
          </p:cNvSpPr>
          <p:nvPr>
            <p:ph sz="quarter" idx="13"/>
          </p:nvPr>
        </p:nvSpPr>
        <p:spPr>
          <a:xfrm>
            <a:off x="1484312" y="840828"/>
            <a:ext cx="10018713" cy="5486400"/>
          </a:xfrm>
        </p:spPr>
        <p:txBody>
          <a:bodyPr>
            <a:normAutofit/>
          </a:bodyPr>
          <a:lstStyle/>
          <a:p>
            <a:pPr>
              <a:lnSpc>
                <a:spcPct val="150000"/>
              </a:lnSpc>
              <a:buFont typeface="Wingdings" panose="05000000000000000000" pitchFamily="2" charset="2"/>
              <a:buChar char="q"/>
            </a:pPr>
            <a:r>
              <a:rPr lang="fr-FR" sz="1800" dirty="0">
                <a:latin typeface="Century Gothic" panose="020B0502020202020204" pitchFamily="34" charset="0"/>
              </a:rPr>
              <a:t>   </a:t>
            </a:r>
            <a:r>
              <a:rPr lang="fr-FR" sz="1800" b="1" dirty="0">
                <a:latin typeface="Century Gothic" panose="020B0502020202020204" pitchFamily="34" charset="0"/>
              </a:rPr>
              <a:t>Intérêt pédagogique des classifications </a:t>
            </a:r>
            <a:r>
              <a:rPr lang="fr-FR" sz="1800" dirty="0">
                <a:latin typeface="Century Gothic" panose="020B0502020202020204" pitchFamily="34" charset="0"/>
              </a:rPr>
              <a:t>: </a:t>
            </a:r>
          </a:p>
          <a:p>
            <a:pPr indent="-12700">
              <a:lnSpc>
                <a:spcPct val="150000"/>
              </a:lnSpc>
              <a:buFont typeface="Wingdings" panose="05000000000000000000" pitchFamily="2" charset="2"/>
              <a:buChar char="v"/>
            </a:pPr>
            <a:r>
              <a:rPr lang="fr-FR" sz="1800" dirty="0">
                <a:latin typeface="Century Gothic" panose="020B0502020202020204" pitchFamily="34" charset="0"/>
              </a:rPr>
              <a:t>Caractère codifié des règles </a:t>
            </a:r>
          </a:p>
          <a:p>
            <a:pPr indent="-12700">
              <a:lnSpc>
                <a:spcPct val="150000"/>
              </a:lnSpc>
              <a:buFont typeface="Wingdings" panose="05000000000000000000" pitchFamily="2" charset="2"/>
              <a:buChar char="v"/>
            </a:pPr>
            <a:r>
              <a:rPr lang="fr-FR" sz="1800" dirty="0">
                <a:latin typeface="Century Gothic" panose="020B0502020202020204" pitchFamily="34" charset="0"/>
              </a:rPr>
              <a:t> méthodes</a:t>
            </a:r>
          </a:p>
          <a:p>
            <a:pPr indent="-12700">
              <a:lnSpc>
                <a:spcPct val="150000"/>
              </a:lnSpc>
              <a:buFont typeface="Wingdings" panose="05000000000000000000" pitchFamily="2" charset="2"/>
              <a:buChar char="v"/>
            </a:pPr>
            <a:r>
              <a:rPr lang="fr-FR" sz="1800" dirty="0">
                <a:latin typeface="Century Gothic" panose="020B0502020202020204" pitchFamily="34" charset="0"/>
              </a:rPr>
              <a:t>caractère doctrinal </a:t>
            </a:r>
          </a:p>
          <a:p>
            <a:pPr>
              <a:lnSpc>
                <a:spcPct val="150000"/>
              </a:lnSpc>
              <a:buFont typeface="Wingdings" panose="05000000000000000000" pitchFamily="2" charset="2"/>
              <a:buChar char="q"/>
            </a:pPr>
            <a:r>
              <a:rPr lang="fr-FR" sz="1800" dirty="0">
                <a:latin typeface="Century Gothic" panose="020B0502020202020204" pitchFamily="34" charset="0"/>
              </a:rPr>
              <a:t>  </a:t>
            </a:r>
            <a:r>
              <a:rPr lang="fr-FR" sz="1800" b="1" dirty="0">
                <a:latin typeface="Century Gothic" panose="020B0502020202020204" pitchFamily="34" charset="0"/>
              </a:rPr>
              <a:t>Critiques à l’encontre des classifications : </a:t>
            </a:r>
          </a:p>
          <a:p>
            <a:pPr indent="-12700">
              <a:lnSpc>
                <a:spcPct val="150000"/>
              </a:lnSpc>
              <a:buFont typeface="Wingdings" panose="05000000000000000000" pitchFamily="2" charset="2"/>
              <a:buChar char="v"/>
            </a:pPr>
            <a:r>
              <a:rPr lang="fr-FR" sz="1800" dirty="0">
                <a:latin typeface="Century Gothic" panose="020B0502020202020204" pitchFamily="34" charset="0"/>
              </a:rPr>
              <a:t>  Intérêt scientifique très relatif </a:t>
            </a:r>
          </a:p>
          <a:p>
            <a:pPr indent="-12700">
              <a:lnSpc>
                <a:spcPct val="150000"/>
              </a:lnSpc>
              <a:buFont typeface="Wingdings" panose="05000000000000000000" pitchFamily="2" charset="2"/>
              <a:buChar char="v"/>
            </a:pPr>
            <a:r>
              <a:rPr lang="fr-FR" sz="1800" dirty="0">
                <a:latin typeface="Century Gothic" panose="020B0502020202020204" pitchFamily="34" charset="0"/>
              </a:rPr>
              <a:t>  Influences réciproques </a:t>
            </a:r>
          </a:p>
          <a:p>
            <a:pPr indent="-12700">
              <a:lnSpc>
                <a:spcPct val="150000"/>
              </a:lnSpc>
              <a:buFont typeface="Wingdings" panose="05000000000000000000" pitchFamily="2" charset="2"/>
              <a:buChar char="v"/>
            </a:pPr>
            <a:r>
              <a:rPr lang="fr-FR" sz="1800" dirty="0">
                <a:latin typeface="Century Gothic" panose="020B0502020202020204" pitchFamily="34" charset="0"/>
              </a:rPr>
              <a:t>  droits mixtes </a:t>
            </a:r>
          </a:p>
          <a:p>
            <a:pPr>
              <a:buFont typeface="Wingdings" panose="05000000000000000000" pitchFamily="2" charset="2"/>
              <a:buChar char="q"/>
            </a:pPr>
            <a:endParaRPr lang="fr-FR" sz="1800" dirty="0">
              <a:latin typeface="Century Gothic" panose="020B0502020202020204" pitchFamily="34" charset="0"/>
            </a:endParaRPr>
          </a:p>
          <a:p>
            <a:pPr marL="0" indent="0">
              <a:buNone/>
            </a:pPr>
            <a:r>
              <a:rPr lang="fr-FR" sz="1600" dirty="0">
                <a:latin typeface="Century Gothic" panose="020B0502020202020204" pitchFamily="34" charset="0"/>
              </a:rPr>
              <a:t>        </a:t>
            </a:r>
            <a:endParaRPr lang="fr-MA" sz="1600" dirty="0">
              <a:latin typeface="Century Gothic" panose="020B0502020202020204" pitchFamily="34" charset="0"/>
            </a:endParaRPr>
          </a:p>
        </p:txBody>
      </p:sp>
    </p:spTree>
    <p:extLst>
      <p:ext uri="{BB962C8B-B14F-4D97-AF65-F5344CB8AC3E}">
        <p14:creationId xmlns:p14="http://schemas.microsoft.com/office/powerpoint/2010/main" val="3918788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FDABF3-991D-970F-CAEF-95067FD65A0B}"/>
              </a:ext>
            </a:extLst>
          </p:cNvPr>
          <p:cNvSpPr txBox="1">
            <a:spLocks noGrp="1"/>
          </p:cNvSpPr>
          <p:nvPr>
            <p:ph type="title"/>
          </p:nvPr>
        </p:nvSpPr>
        <p:spPr>
          <a:xfrm>
            <a:off x="1894115" y="112663"/>
            <a:ext cx="9608908" cy="711924"/>
          </a:xfrm>
        </p:spPr>
        <p:txBody>
          <a:bodyPr/>
          <a:lstStyle/>
          <a:p>
            <a:pPr lvl="0" algn="l"/>
            <a:r>
              <a:rPr lang="fr-FR" sz="3200" b="1" dirty="0">
                <a:latin typeface="Century Gothic" pitchFamily="34"/>
              </a:rPr>
              <a:t>Bibliographie </a:t>
            </a:r>
          </a:p>
        </p:txBody>
      </p:sp>
      <p:sp>
        <p:nvSpPr>
          <p:cNvPr id="3" name="Espace réservé du contenu 2">
            <a:extLst>
              <a:ext uri="{FF2B5EF4-FFF2-40B4-BE49-F238E27FC236}">
                <a16:creationId xmlns:a16="http://schemas.microsoft.com/office/drawing/2014/main" id="{9ED02A8C-FAF9-1B6E-7E53-B76483F2AE2E}"/>
              </a:ext>
            </a:extLst>
          </p:cNvPr>
          <p:cNvSpPr txBox="1">
            <a:spLocks noGrp="1"/>
          </p:cNvSpPr>
          <p:nvPr>
            <p:ph idx="1"/>
          </p:nvPr>
        </p:nvSpPr>
        <p:spPr>
          <a:xfrm>
            <a:off x="1483636" y="824587"/>
            <a:ext cx="10708364" cy="6033413"/>
          </a:xfrm>
        </p:spPr>
        <p:txBody>
          <a:bodyPr>
            <a:normAutofit fontScale="92500" lnSpcReduction="20000"/>
          </a:bodyPr>
          <a:lstStyle/>
          <a:p>
            <a:pPr lvl="0">
              <a:lnSpc>
                <a:spcPct val="100000"/>
              </a:lnSpc>
            </a:pPr>
            <a:r>
              <a:rPr lang="fr-FR" sz="1900" b="1" cap="none" dirty="0">
                <a:latin typeface="Century Gothic" pitchFamily="34"/>
              </a:rPr>
              <a:t>Ouvrages : </a:t>
            </a:r>
            <a:endParaRPr lang="fr-FR" sz="1900" cap="none" dirty="0">
              <a:latin typeface="Century Gothic" pitchFamily="34"/>
            </a:endParaRPr>
          </a:p>
          <a:p>
            <a:pPr marL="0" lvl="0" indent="0" algn="just">
              <a:lnSpc>
                <a:spcPct val="150000"/>
              </a:lnSpc>
              <a:buNone/>
            </a:pPr>
            <a:r>
              <a:rPr lang="fr-FR" sz="1900" b="1" cap="none" dirty="0">
                <a:latin typeface="Century Gothic" pitchFamily="34"/>
              </a:rPr>
              <a:t>Aubert ( J-L)</a:t>
            </a:r>
            <a:r>
              <a:rPr lang="fr-FR" sz="1900" cap="none" dirty="0">
                <a:latin typeface="Century Gothic" pitchFamily="34"/>
              </a:rPr>
              <a:t>,</a:t>
            </a:r>
            <a:r>
              <a:rPr lang="fr-FR" sz="1900" b="1" cap="none" dirty="0">
                <a:latin typeface="Century Gothic" pitchFamily="34"/>
              </a:rPr>
              <a:t> </a:t>
            </a:r>
            <a:r>
              <a:rPr lang="fr-FR" sz="1900" cap="none" dirty="0">
                <a:latin typeface="Century Gothic" pitchFamily="34"/>
              </a:rPr>
              <a:t>Introduction au droit et thèmes fondamentaux du droit civil, </a:t>
            </a:r>
            <a:r>
              <a:rPr lang="fr-FR" sz="1900" cap="none" dirty="0" err="1">
                <a:latin typeface="Century Gothic" pitchFamily="34"/>
              </a:rPr>
              <a:t>sirey</a:t>
            </a:r>
            <a:r>
              <a:rPr lang="fr-FR" sz="1900" cap="none" dirty="0">
                <a:latin typeface="Century Gothic" pitchFamily="34"/>
              </a:rPr>
              <a:t>, </a:t>
            </a:r>
            <a:r>
              <a:rPr lang="fr-FR" sz="1900" cap="none" dirty="0" err="1">
                <a:latin typeface="Century Gothic" pitchFamily="34"/>
              </a:rPr>
              <a:t>sirey</a:t>
            </a:r>
            <a:r>
              <a:rPr lang="fr-FR" sz="1900" cap="none" dirty="0">
                <a:latin typeface="Century Gothic" pitchFamily="34"/>
              </a:rPr>
              <a:t> université, 18</a:t>
            </a:r>
            <a:r>
              <a:rPr lang="fr-FR" sz="1900" cap="none" baseline="30000" dirty="0">
                <a:latin typeface="Century Gothic" pitchFamily="34"/>
              </a:rPr>
              <a:t>ème</a:t>
            </a:r>
            <a:r>
              <a:rPr lang="fr-FR" sz="1900" cap="none" dirty="0">
                <a:latin typeface="Century Gothic" pitchFamily="34"/>
              </a:rPr>
              <a:t> édition, 2020.</a:t>
            </a:r>
          </a:p>
          <a:p>
            <a:pPr marL="0" lvl="0" indent="0" algn="just">
              <a:lnSpc>
                <a:spcPct val="150000"/>
              </a:lnSpc>
              <a:buNone/>
            </a:pPr>
            <a:r>
              <a:rPr lang="fr-FR" sz="1900" b="1" cap="none" dirty="0">
                <a:latin typeface="Century Gothic" pitchFamily="34"/>
              </a:rPr>
              <a:t>BOYER ( L)</a:t>
            </a:r>
            <a:r>
              <a:rPr lang="fr-FR" sz="1900" cap="none" dirty="0">
                <a:latin typeface="Century Gothic" pitchFamily="34"/>
              </a:rPr>
              <a:t>, Roland ( l), introduction au droit, lexis </a:t>
            </a:r>
            <a:r>
              <a:rPr lang="fr-FR" sz="1900" cap="none" dirty="0" err="1">
                <a:latin typeface="Century Gothic" pitchFamily="34"/>
              </a:rPr>
              <a:t>nexis</a:t>
            </a:r>
            <a:r>
              <a:rPr lang="fr-FR" sz="1900" cap="none" dirty="0">
                <a:latin typeface="Century Gothic" pitchFamily="34"/>
              </a:rPr>
              <a:t>, 2003.</a:t>
            </a:r>
          </a:p>
          <a:p>
            <a:pPr marL="0" lvl="0" indent="0" algn="just">
              <a:lnSpc>
                <a:spcPct val="150000"/>
              </a:lnSpc>
              <a:buNone/>
            </a:pPr>
            <a:r>
              <a:rPr lang="fr-FR" sz="1900" b="1" cap="none" dirty="0">
                <a:latin typeface="Century Gothic" pitchFamily="34"/>
              </a:rPr>
              <a:t>CABRILLAC ( R)</a:t>
            </a:r>
            <a:r>
              <a:rPr lang="fr-FR" sz="1900" cap="none" dirty="0">
                <a:latin typeface="Century Gothic" pitchFamily="34"/>
              </a:rPr>
              <a:t>, Introduction générale au droit, </a:t>
            </a:r>
            <a:r>
              <a:rPr lang="fr-FR" sz="1900" cap="none" dirty="0" err="1">
                <a:latin typeface="Century Gothic" pitchFamily="34"/>
              </a:rPr>
              <a:t>dalloz</a:t>
            </a:r>
            <a:r>
              <a:rPr lang="fr-FR" sz="1900" cap="none" dirty="0">
                <a:latin typeface="Century Gothic" pitchFamily="34"/>
              </a:rPr>
              <a:t>, cours droit privé, 13</a:t>
            </a:r>
            <a:r>
              <a:rPr lang="fr-FR" sz="1900" cap="none" baseline="30000" dirty="0">
                <a:latin typeface="Century Gothic" pitchFamily="34"/>
              </a:rPr>
              <a:t>ème</a:t>
            </a:r>
            <a:r>
              <a:rPr lang="fr-FR" sz="1900" cap="none" dirty="0">
                <a:latin typeface="Century Gothic" pitchFamily="34"/>
              </a:rPr>
              <a:t> édition, 2019.</a:t>
            </a:r>
          </a:p>
          <a:p>
            <a:pPr marL="0" lvl="0" indent="0" algn="just">
              <a:lnSpc>
                <a:spcPct val="150000"/>
              </a:lnSpc>
              <a:buNone/>
            </a:pPr>
            <a:r>
              <a:rPr lang="fr-FR" sz="1900" b="1" cap="none" dirty="0">
                <a:latin typeface="Century Gothic" pitchFamily="34"/>
              </a:rPr>
              <a:t>ESSAID ( M-J), </a:t>
            </a:r>
            <a:r>
              <a:rPr lang="fr-FR" sz="1900" cap="none" dirty="0">
                <a:latin typeface="Century Gothic" pitchFamily="34"/>
              </a:rPr>
              <a:t>Introduction à l’étude de droit, imprimerie </a:t>
            </a:r>
            <a:r>
              <a:rPr lang="fr-FR" sz="1900" cap="none" dirty="0" err="1">
                <a:latin typeface="Century Gothic" pitchFamily="34"/>
              </a:rPr>
              <a:t>najah</a:t>
            </a:r>
            <a:r>
              <a:rPr lang="fr-FR" sz="1900" cap="none" dirty="0">
                <a:latin typeface="Century Gothic" pitchFamily="34"/>
              </a:rPr>
              <a:t> el </a:t>
            </a:r>
            <a:r>
              <a:rPr lang="fr-FR" sz="1900" cap="none" dirty="0" err="1">
                <a:latin typeface="Century Gothic" pitchFamily="34"/>
              </a:rPr>
              <a:t>jadida</a:t>
            </a:r>
            <a:r>
              <a:rPr lang="fr-FR" sz="1900" cap="none" dirty="0">
                <a:latin typeface="Century Gothic" pitchFamily="34"/>
              </a:rPr>
              <a:t> </a:t>
            </a:r>
            <a:r>
              <a:rPr lang="fr-FR" sz="1900" cap="none" dirty="0" err="1">
                <a:latin typeface="Century Gothic" pitchFamily="34"/>
              </a:rPr>
              <a:t>casablanca</a:t>
            </a:r>
            <a:r>
              <a:rPr lang="fr-FR" sz="1900" cap="none" dirty="0">
                <a:latin typeface="Century Gothic" pitchFamily="34"/>
              </a:rPr>
              <a:t>, 6</a:t>
            </a:r>
            <a:r>
              <a:rPr lang="fr-FR" sz="1900" cap="none" baseline="30000" dirty="0">
                <a:latin typeface="Century Gothic" pitchFamily="34"/>
              </a:rPr>
              <a:t>ème</a:t>
            </a:r>
            <a:r>
              <a:rPr lang="fr-FR" sz="1900" cap="none" dirty="0">
                <a:latin typeface="Century Gothic" pitchFamily="34"/>
              </a:rPr>
              <a:t> édition, 2018.</a:t>
            </a:r>
          </a:p>
          <a:p>
            <a:pPr marL="0" lvl="0" indent="0" algn="just">
              <a:lnSpc>
                <a:spcPct val="150000"/>
              </a:lnSpc>
              <a:buNone/>
            </a:pPr>
            <a:r>
              <a:rPr lang="fr-FR" sz="1900" b="1" cap="none" dirty="0">
                <a:latin typeface="Century Gothic" pitchFamily="34"/>
              </a:rPr>
              <a:t>GHESTIN ( J ), BARBIER ( H), </a:t>
            </a:r>
            <a:r>
              <a:rPr lang="fr-FR" sz="1900" cap="none" dirty="0">
                <a:latin typeface="Century Gothic" pitchFamily="34"/>
              </a:rPr>
              <a:t>Traité de droit civil, introduction générale-droit objectif et droits subjectifs, sources de droit, </a:t>
            </a:r>
            <a:r>
              <a:rPr lang="fr-FR" sz="1900" cap="none" dirty="0" err="1">
                <a:latin typeface="Century Gothic" pitchFamily="34"/>
              </a:rPr>
              <a:t>lgdj</a:t>
            </a:r>
            <a:r>
              <a:rPr lang="fr-FR" sz="1900" cap="none" dirty="0">
                <a:latin typeface="Century Gothic" pitchFamily="34"/>
              </a:rPr>
              <a:t>, traités, 5ème édition, 2018.</a:t>
            </a:r>
          </a:p>
          <a:p>
            <a:pPr marL="0" lvl="0" indent="0" algn="just">
              <a:lnSpc>
                <a:spcPct val="150000"/>
              </a:lnSpc>
              <a:buNone/>
            </a:pPr>
            <a:r>
              <a:rPr lang="fr-FR" sz="1900" b="1" cap="none" dirty="0">
                <a:latin typeface="Century Gothic" pitchFamily="34"/>
              </a:rPr>
              <a:t>LARROUMET ( </a:t>
            </a:r>
            <a:r>
              <a:rPr lang="fr-FR" sz="1900" b="1" cap="none" dirty="0" err="1">
                <a:latin typeface="Century Gothic" pitchFamily="34"/>
              </a:rPr>
              <a:t>Ch</a:t>
            </a:r>
            <a:r>
              <a:rPr lang="fr-FR" sz="1900" b="1" cap="none" dirty="0">
                <a:latin typeface="Century Gothic" pitchFamily="34"/>
              </a:rPr>
              <a:t>), AUGUSTIN( A), </a:t>
            </a:r>
            <a:r>
              <a:rPr lang="fr-FR" sz="1900" cap="none" dirty="0">
                <a:latin typeface="Century Gothic" pitchFamily="34"/>
              </a:rPr>
              <a:t>traité de droit civil,  introduction à l’étude du droit privé, </a:t>
            </a:r>
            <a:r>
              <a:rPr lang="fr-FR" sz="1900" cap="none" dirty="0" err="1">
                <a:latin typeface="Century Gothic" pitchFamily="34"/>
              </a:rPr>
              <a:t>t.i</a:t>
            </a:r>
            <a:r>
              <a:rPr lang="fr-FR" sz="1900" cap="none" dirty="0">
                <a:latin typeface="Century Gothic" pitchFamily="34"/>
              </a:rPr>
              <a:t>, </a:t>
            </a:r>
            <a:r>
              <a:rPr lang="fr-FR" sz="1900" cap="none" dirty="0" err="1">
                <a:latin typeface="Century Gothic" pitchFamily="34"/>
              </a:rPr>
              <a:t>economica</a:t>
            </a:r>
            <a:r>
              <a:rPr lang="fr-FR" sz="1900" cap="none" dirty="0">
                <a:latin typeface="Century Gothic" pitchFamily="34"/>
              </a:rPr>
              <a:t>, 6</a:t>
            </a:r>
            <a:r>
              <a:rPr lang="fr-FR" sz="1900" cap="none" baseline="30000" dirty="0">
                <a:latin typeface="Century Gothic" pitchFamily="34"/>
              </a:rPr>
              <a:t>ème</a:t>
            </a:r>
            <a:r>
              <a:rPr lang="fr-FR" sz="1900" cap="none" dirty="0">
                <a:latin typeface="Century Gothic" pitchFamily="34"/>
              </a:rPr>
              <a:t> édition, 2013.</a:t>
            </a:r>
          </a:p>
          <a:p>
            <a:pPr marL="0" lvl="0" indent="0" algn="just">
              <a:lnSpc>
                <a:spcPct val="150000"/>
              </a:lnSpc>
              <a:buNone/>
            </a:pPr>
            <a:r>
              <a:rPr lang="fr-FR" sz="1900" b="1" cap="none" dirty="0">
                <a:latin typeface="Century Gothic" pitchFamily="34"/>
              </a:rPr>
              <a:t>MALINVAUD ( Ph)</a:t>
            </a:r>
            <a:r>
              <a:rPr lang="fr-FR" sz="1900" cap="none" dirty="0">
                <a:latin typeface="Century Gothic" pitchFamily="34"/>
              </a:rPr>
              <a:t>, introduction à l’étude de droit, </a:t>
            </a:r>
            <a:r>
              <a:rPr lang="fr-FR" sz="1900" cap="none" dirty="0" err="1">
                <a:latin typeface="Century Gothic" pitchFamily="34"/>
              </a:rPr>
              <a:t>lexisnexis</a:t>
            </a:r>
            <a:r>
              <a:rPr lang="fr-FR" sz="1900" cap="none" dirty="0">
                <a:latin typeface="Century Gothic" pitchFamily="34"/>
              </a:rPr>
              <a:t>, manuels, 20èmé édition, 2020.</a:t>
            </a:r>
          </a:p>
          <a:p>
            <a:pPr marL="0" lvl="0" indent="0" algn="just">
              <a:lnSpc>
                <a:spcPct val="150000"/>
              </a:lnSpc>
              <a:buNone/>
            </a:pPr>
            <a:r>
              <a:rPr lang="fr-FR" sz="1900" b="1" cap="none" dirty="0">
                <a:latin typeface="Century Gothic" pitchFamily="34"/>
              </a:rPr>
              <a:t>TERRE ( F), MOLFESSIS ( N), </a:t>
            </a:r>
            <a:r>
              <a:rPr lang="fr-FR" sz="1900" cap="none" dirty="0">
                <a:latin typeface="Century Gothic" pitchFamily="34"/>
              </a:rPr>
              <a:t>introduction générale au droit, </a:t>
            </a:r>
            <a:r>
              <a:rPr lang="fr-FR" sz="1900" cap="none" dirty="0" err="1">
                <a:latin typeface="Century Gothic" pitchFamily="34"/>
              </a:rPr>
              <a:t>dalloz</a:t>
            </a:r>
            <a:r>
              <a:rPr lang="fr-FR" sz="1900" cap="none" dirty="0">
                <a:latin typeface="Century Gothic" pitchFamily="34"/>
              </a:rPr>
              <a:t>, précis, 11</a:t>
            </a:r>
            <a:r>
              <a:rPr lang="fr-FR" sz="1900" cap="none" baseline="30000" dirty="0">
                <a:latin typeface="Century Gothic" pitchFamily="34"/>
              </a:rPr>
              <a:t>ème</a:t>
            </a:r>
            <a:r>
              <a:rPr lang="fr-FR" sz="1900" cap="none" dirty="0">
                <a:latin typeface="Century Gothic" pitchFamily="34"/>
              </a:rPr>
              <a:t> édition, 2019</a:t>
            </a:r>
            <a:r>
              <a:rPr lang="fr-FR" sz="1900" dirty="0"/>
              <a:t>.</a:t>
            </a:r>
          </a:p>
          <a:p>
            <a:pPr marL="0" lvl="0" indent="0">
              <a:lnSpc>
                <a:spcPct val="100000"/>
              </a:lnSpc>
              <a:buNone/>
            </a:pPr>
            <a:endParaRPr lang="fr-FR"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34587E-683A-1288-8F1F-1EA4F3286EDB}"/>
              </a:ext>
            </a:extLst>
          </p:cNvPr>
          <p:cNvSpPr>
            <a:spLocks noGrp="1"/>
          </p:cNvSpPr>
          <p:nvPr>
            <p:ph type="title"/>
          </p:nvPr>
        </p:nvSpPr>
        <p:spPr>
          <a:xfrm>
            <a:off x="1530430" y="39414"/>
            <a:ext cx="10018713" cy="675289"/>
          </a:xfrm>
        </p:spPr>
        <p:txBody>
          <a:bodyPr>
            <a:normAutofit fontScale="90000"/>
          </a:bodyPr>
          <a:lstStyle/>
          <a:p>
            <a:pPr algn="l"/>
            <a:r>
              <a:rPr lang="fr-FR" sz="4000" b="1" dirty="0">
                <a:latin typeface="Century Gothic" pitchFamily="34"/>
              </a:rPr>
              <a:t>Bibliographie </a:t>
            </a:r>
            <a:endParaRPr lang="fr-MA" dirty="0"/>
          </a:p>
        </p:txBody>
      </p:sp>
      <p:sp>
        <p:nvSpPr>
          <p:cNvPr id="3" name="Espace réservé du contenu 2">
            <a:extLst>
              <a:ext uri="{FF2B5EF4-FFF2-40B4-BE49-F238E27FC236}">
                <a16:creationId xmlns:a16="http://schemas.microsoft.com/office/drawing/2014/main" id="{40CB075F-A58D-A6FD-685A-701D187B6AED}"/>
              </a:ext>
            </a:extLst>
          </p:cNvPr>
          <p:cNvSpPr>
            <a:spLocks noGrp="1"/>
          </p:cNvSpPr>
          <p:nvPr>
            <p:ph idx="1"/>
          </p:nvPr>
        </p:nvSpPr>
        <p:spPr>
          <a:xfrm>
            <a:off x="1576552" y="714703"/>
            <a:ext cx="9926471" cy="5820104"/>
          </a:xfrm>
        </p:spPr>
        <p:txBody>
          <a:bodyPr/>
          <a:lstStyle/>
          <a:p>
            <a:pPr marL="0" indent="0" algn="just">
              <a:lnSpc>
                <a:spcPct val="150000"/>
              </a:lnSpc>
              <a:buNone/>
            </a:pPr>
            <a:r>
              <a:rPr lang="fr-FR" sz="1800" b="1" dirty="0">
                <a:latin typeface="Century Gothic" pitchFamily="34"/>
              </a:rPr>
              <a:t>ALLAND ( D) , et RIALS ( S) (</a:t>
            </a:r>
            <a:r>
              <a:rPr lang="fr-FR" sz="1800" b="1" dirty="0" err="1">
                <a:latin typeface="Century Gothic" pitchFamily="34"/>
              </a:rPr>
              <a:t>dir</a:t>
            </a:r>
            <a:r>
              <a:rPr lang="fr-FR" sz="1800" b="1" dirty="0">
                <a:latin typeface="Century Gothic" pitchFamily="34"/>
              </a:rPr>
              <a:t>.), </a:t>
            </a:r>
            <a:r>
              <a:rPr lang="fr-FR" sz="1800" dirty="0">
                <a:latin typeface="Century Gothic" pitchFamily="34"/>
              </a:rPr>
              <a:t>Dictionnaire de la culture juridique, coll. « Quadrige » Paris, Lamy, P.U.F.,  2003</a:t>
            </a:r>
          </a:p>
          <a:p>
            <a:pPr marL="0" indent="0" algn="l">
              <a:lnSpc>
                <a:spcPct val="150000"/>
              </a:lnSpc>
              <a:buNone/>
            </a:pPr>
            <a:r>
              <a:rPr lang="fr-FR" sz="1800" b="1" dirty="0">
                <a:latin typeface="Century Gothic" pitchFamily="34"/>
              </a:rPr>
              <a:t>ARMINJON ( P. et  al ), </a:t>
            </a:r>
            <a:r>
              <a:rPr lang="fr-FR" sz="1800" dirty="0">
                <a:latin typeface="Century Gothic" pitchFamily="34"/>
              </a:rPr>
              <a:t>Traité de droit comparé, Paris, L.G.D.J., 1950, 3 vols.</a:t>
            </a:r>
          </a:p>
          <a:p>
            <a:pPr marL="0" indent="0" algn="just">
              <a:lnSpc>
                <a:spcPct val="130000"/>
              </a:lnSpc>
              <a:buNone/>
            </a:pPr>
            <a:r>
              <a:rPr lang="fr-FR" sz="1800" b="1" dirty="0">
                <a:latin typeface="Century Gothic" pitchFamily="34"/>
              </a:rPr>
              <a:t>CUNIBERTI ( G), </a:t>
            </a:r>
            <a:r>
              <a:rPr lang="fr-FR" sz="1800" dirty="0">
                <a:latin typeface="Century Gothic" pitchFamily="34"/>
              </a:rPr>
              <a:t>Grands systèmes de droit contemporains, LGDJ, 2007. </a:t>
            </a:r>
          </a:p>
          <a:p>
            <a:pPr marL="0" indent="0" algn="just">
              <a:lnSpc>
                <a:spcPct val="130000"/>
              </a:lnSpc>
              <a:buNone/>
            </a:pPr>
            <a:r>
              <a:rPr lang="fr-FR" sz="1800" b="1" dirty="0">
                <a:latin typeface="Century Gothic" pitchFamily="34"/>
              </a:rPr>
              <a:t>DAVID ( R) , JAUFFRET-SPINOSI ( C),</a:t>
            </a:r>
            <a:r>
              <a:rPr lang="fr-FR" sz="1800" dirty="0">
                <a:latin typeface="Century Gothic" pitchFamily="34"/>
              </a:rPr>
              <a:t> Les grands systèmes de droit contemporain, Dalloz, 11e éd., 2002</a:t>
            </a:r>
          </a:p>
          <a:p>
            <a:pPr marL="0" indent="0" algn="just">
              <a:lnSpc>
                <a:spcPct val="130000"/>
              </a:lnSpc>
              <a:buNone/>
            </a:pPr>
            <a:r>
              <a:rPr lang="de-DE" sz="1800" b="1" dirty="0">
                <a:latin typeface="Century Gothic" pitchFamily="34"/>
              </a:rPr>
              <a:t>ECKERT ( G), MULLER( E), WALINE ( J), </a:t>
            </a:r>
            <a:r>
              <a:rPr lang="de-DE" sz="1800" dirty="0">
                <a:latin typeface="Century Gothic" pitchFamily="34"/>
              </a:rPr>
              <a:t>Droit </a:t>
            </a:r>
            <a:r>
              <a:rPr lang="de-DE" sz="1800" dirty="0" err="1">
                <a:latin typeface="Century Gothic" pitchFamily="34"/>
              </a:rPr>
              <a:t>administratif</a:t>
            </a:r>
            <a:r>
              <a:rPr lang="de-DE" sz="1800" dirty="0">
                <a:latin typeface="Century Gothic" pitchFamily="34"/>
              </a:rPr>
              <a:t>, </a:t>
            </a:r>
            <a:r>
              <a:rPr lang="de-DE" sz="1800" dirty="0" err="1">
                <a:latin typeface="Century Gothic" pitchFamily="34"/>
              </a:rPr>
              <a:t>Dalloz</a:t>
            </a:r>
            <a:r>
              <a:rPr lang="de-DE" sz="1800" dirty="0">
                <a:latin typeface="Century Gothic" pitchFamily="34"/>
              </a:rPr>
              <a:t>, 2023. </a:t>
            </a:r>
            <a:endParaRPr lang="fr-FR" sz="1800" dirty="0">
              <a:latin typeface="Century Gothic" pitchFamily="34"/>
            </a:endParaRPr>
          </a:p>
          <a:p>
            <a:pPr marL="0" indent="0" algn="just">
              <a:lnSpc>
                <a:spcPct val="130000"/>
              </a:lnSpc>
              <a:buNone/>
            </a:pPr>
            <a:r>
              <a:rPr lang="fr-FR" sz="1800" b="1" dirty="0">
                <a:latin typeface="Century Gothic" pitchFamily="34"/>
              </a:rPr>
              <a:t>FROMONT ( M), </a:t>
            </a:r>
            <a:r>
              <a:rPr lang="fr-FR" sz="1800" dirty="0">
                <a:latin typeface="Century Gothic" pitchFamily="34"/>
              </a:rPr>
              <a:t>Grands systèmes de droit étranger, Dalloz, 5e éd., 2005</a:t>
            </a:r>
          </a:p>
          <a:p>
            <a:pPr marL="0" indent="0" algn="just">
              <a:lnSpc>
                <a:spcPct val="130000"/>
              </a:lnSpc>
              <a:buNone/>
            </a:pPr>
            <a:r>
              <a:rPr lang="fr-MA" sz="1800" b="1" dirty="0">
                <a:latin typeface="Century Gothic" pitchFamily="34"/>
              </a:rPr>
              <a:t>HAMON ( F) , TROPER ( M), </a:t>
            </a:r>
            <a:r>
              <a:rPr lang="fr-MA" sz="1800" dirty="0">
                <a:latin typeface="Century Gothic" pitchFamily="34"/>
              </a:rPr>
              <a:t>Droit constitutionnel, LGDJ, 2003. </a:t>
            </a:r>
            <a:endParaRPr lang="fr-FR" sz="1800" dirty="0">
              <a:latin typeface="Century Gothic" pitchFamily="34"/>
            </a:endParaRPr>
          </a:p>
          <a:p>
            <a:pPr marL="0" indent="0" algn="just">
              <a:lnSpc>
                <a:spcPct val="130000"/>
              </a:lnSpc>
              <a:buNone/>
            </a:pPr>
            <a:r>
              <a:rPr lang="fr-FR" sz="1800" b="1" dirty="0">
                <a:latin typeface="Century Gothic" pitchFamily="34"/>
              </a:rPr>
              <a:t>RODIERE ( R) , </a:t>
            </a:r>
            <a:r>
              <a:rPr lang="fr-FR" sz="1800" dirty="0">
                <a:latin typeface="Century Gothic" pitchFamily="34"/>
              </a:rPr>
              <a:t>Introduction au droit comparé, Dalloz, 1979</a:t>
            </a:r>
          </a:p>
          <a:p>
            <a:pPr marL="0" indent="0" algn="just">
              <a:lnSpc>
                <a:spcPct val="130000"/>
              </a:lnSpc>
              <a:buNone/>
            </a:pPr>
            <a:r>
              <a:rPr lang="fr-FR" sz="1800" b="1" dirty="0">
                <a:latin typeface="Century Gothic" pitchFamily="34"/>
              </a:rPr>
              <a:t>ROUSSET ( M), GARAGON ( J), </a:t>
            </a:r>
            <a:r>
              <a:rPr lang="fr-FR" sz="1800" dirty="0">
                <a:latin typeface="Century Gothic" pitchFamily="34"/>
              </a:rPr>
              <a:t>Droit administratif marocain, </a:t>
            </a:r>
            <a:r>
              <a:rPr lang="fr-FR" sz="1800" dirty="0" err="1">
                <a:latin typeface="Century Gothic" pitchFamily="34"/>
              </a:rPr>
              <a:t>Remald</a:t>
            </a:r>
            <a:r>
              <a:rPr lang="fr-FR" sz="1800" dirty="0">
                <a:latin typeface="Century Gothic" pitchFamily="34"/>
              </a:rPr>
              <a:t> et lexis Nexis, 2017. </a:t>
            </a:r>
          </a:p>
          <a:p>
            <a:endParaRPr lang="fr-MA" dirty="0"/>
          </a:p>
        </p:txBody>
      </p:sp>
    </p:spTree>
    <p:extLst>
      <p:ext uri="{BB962C8B-B14F-4D97-AF65-F5344CB8AC3E}">
        <p14:creationId xmlns:p14="http://schemas.microsoft.com/office/powerpoint/2010/main" val="2319265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E57444-D462-488E-B5E1-676CE0A0FA47}"/>
              </a:ext>
            </a:extLst>
          </p:cNvPr>
          <p:cNvSpPr txBox="1">
            <a:spLocks noGrp="1"/>
          </p:cNvSpPr>
          <p:nvPr>
            <p:ph type="title"/>
          </p:nvPr>
        </p:nvSpPr>
        <p:spPr>
          <a:xfrm>
            <a:off x="1484308" y="101242"/>
            <a:ext cx="10018715" cy="421273"/>
          </a:xfrm>
        </p:spPr>
        <p:txBody>
          <a:bodyPr>
            <a:noAutofit/>
          </a:bodyPr>
          <a:lstStyle/>
          <a:p>
            <a:pPr lvl="0" algn="l"/>
            <a:r>
              <a:rPr lang="fr-FR" sz="3200" b="1" dirty="0">
                <a:latin typeface="Century Gothic" pitchFamily="34"/>
              </a:rPr>
              <a:t>Bibliographie</a:t>
            </a:r>
            <a:endParaRPr lang="fr-FR" sz="3200" dirty="0"/>
          </a:p>
        </p:txBody>
      </p:sp>
      <p:sp>
        <p:nvSpPr>
          <p:cNvPr id="3" name="Espace réservé du contenu 2">
            <a:extLst>
              <a:ext uri="{FF2B5EF4-FFF2-40B4-BE49-F238E27FC236}">
                <a16:creationId xmlns:a16="http://schemas.microsoft.com/office/drawing/2014/main" id="{0FA4308D-5914-6174-6E98-E4D5D04D0B55}"/>
              </a:ext>
            </a:extLst>
          </p:cNvPr>
          <p:cNvSpPr txBox="1">
            <a:spLocks noGrp="1"/>
          </p:cNvSpPr>
          <p:nvPr>
            <p:ph idx="1"/>
          </p:nvPr>
        </p:nvSpPr>
        <p:spPr>
          <a:xfrm>
            <a:off x="1484308" y="605250"/>
            <a:ext cx="10403567" cy="5849983"/>
          </a:xfrm>
        </p:spPr>
        <p:txBody>
          <a:bodyPr>
            <a:normAutofit fontScale="55000" lnSpcReduction="20000"/>
          </a:bodyPr>
          <a:lstStyle/>
          <a:p>
            <a:pPr lvl="0" algn="just">
              <a:lnSpc>
                <a:spcPct val="140000"/>
              </a:lnSpc>
            </a:pPr>
            <a:r>
              <a:rPr lang="fr-FR" sz="3200" b="1" cap="none" dirty="0">
                <a:latin typeface="Century Gothic" pitchFamily="34"/>
              </a:rPr>
              <a:t>D</a:t>
            </a:r>
            <a:r>
              <a:rPr lang="fr-FR" sz="3200" b="1" dirty="0">
                <a:latin typeface="Century Gothic" pitchFamily="34"/>
              </a:rPr>
              <a:t>ictionnaires </a:t>
            </a:r>
            <a:r>
              <a:rPr lang="fr-FR" sz="3200" b="1" cap="none" dirty="0">
                <a:latin typeface="Century Gothic" pitchFamily="34"/>
              </a:rPr>
              <a:t> </a:t>
            </a:r>
          </a:p>
          <a:p>
            <a:pPr marL="0" lvl="0" indent="0" algn="just">
              <a:lnSpc>
                <a:spcPct val="140000"/>
              </a:lnSpc>
              <a:buNone/>
            </a:pPr>
            <a:r>
              <a:rPr lang="fr-FR" sz="3200" dirty="0">
                <a:latin typeface="Century Gothic" pitchFamily="34"/>
              </a:rPr>
              <a:t> </a:t>
            </a:r>
            <a:r>
              <a:rPr lang="fr-FR" sz="3200" b="1" dirty="0">
                <a:latin typeface="Century Gothic" pitchFamily="34"/>
              </a:rPr>
              <a:t>CAPITANT ( H), </a:t>
            </a:r>
            <a:r>
              <a:rPr lang="fr-FR" sz="3200" cap="none" dirty="0">
                <a:latin typeface="Century Gothic" pitchFamily="34"/>
              </a:rPr>
              <a:t>vocabulaire juridique par </a:t>
            </a:r>
            <a:r>
              <a:rPr lang="fr-FR" sz="3200" dirty="0" err="1">
                <a:latin typeface="Century Gothic" pitchFamily="34"/>
              </a:rPr>
              <a:t>G</a:t>
            </a:r>
            <a:r>
              <a:rPr lang="fr-FR" sz="3200" cap="none" dirty="0" err="1">
                <a:latin typeface="Century Gothic" pitchFamily="34"/>
              </a:rPr>
              <a:t>.</a:t>
            </a:r>
            <a:r>
              <a:rPr lang="fr-FR" sz="3200" dirty="0" err="1">
                <a:latin typeface="Century Gothic" pitchFamily="34"/>
              </a:rPr>
              <a:t>C</a:t>
            </a:r>
            <a:r>
              <a:rPr lang="fr-FR" sz="3200" cap="none" dirty="0" err="1">
                <a:latin typeface="Century Gothic" pitchFamily="34"/>
              </a:rPr>
              <a:t>ornu</a:t>
            </a:r>
            <a:r>
              <a:rPr lang="fr-FR" sz="3200" cap="none" dirty="0">
                <a:latin typeface="Century Gothic" pitchFamily="34"/>
              </a:rPr>
              <a:t>, </a:t>
            </a:r>
            <a:r>
              <a:rPr lang="fr-FR" sz="3200" dirty="0" err="1">
                <a:latin typeface="Century Gothic" pitchFamily="34"/>
              </a:rPr>
              <a:t>P</a:t>
            </a:r>
            <a:r>
              <a:rPr lang="fr-FR" sz="3200" cap="none" dirty="0" err="1">
                <a:latin typeface="Century Gothic" pitchFamily="34"/>
              </a:rPr>
              <a:t>uf</a:t>
            </a:r>
            <a:r>
              <a:rPr lang="fr-FR" sz="3200" cap="none" dirty="0">
                <a:latin typeface="Century Gothic" pitchFamily="34"/>
              </a:rPr>
              <a:t>, Dictionnaires quadrige, 13</a:t>
            </a:r>
            <a:r>
              <a:rPr lang="fr-FR" sz="3200" cap="none" baseline="30000" dirty="0">
                <a:latin typeface="Century Gothic" pitchFamily="34"/>
              </a:rPr>
              <a:t>ème</a:t>
            </a:r>
            <a:r>
              <a:rPr lang="fr-FR" sz="3200" cap="none" dirty="0">
                <a:latin typeface="Century Gothic" pitchFamily="34"/>
              </a:rPr>
              <a:t> édition, 2020.</a:t>
            </a:r>
          </a:p>
          <a:p>
            <a:pPr marL="0" lvl="0" indent="0" algn="just">
              <a:lnSpc>
                <a:spcPct val="140000"/>
              </a:lnSpc>
              <a:buNone/>
            </a:pPr>
            <a:r>
              <a:rPr lang="fr-FR" sz="3200" b="1" dirty="0">
                <a:latin typeface="Century Gothic" pitchFamily="34"/>
              </a:rPr>
              <a:t>GUINCHARD ( S), DEBARD ( T), </a:t>
            </a:r>
            <a:r>
              <a:rPr lang="fr-FR" sz="3200" cap="none" dirty="0">
                <a:latin typeface="Century Gothic" pitchFamily="34"/>
              </a:rPr>
              <a:t>lexique des termes juridiques, Dalloz-</a:t>
            </a:r>
            <a:r>
              <a:rPr lang="fr-FR" sz="3200" dirty="0">
                <a:latin typeface="Century Gothic" pitchFamily="34"/>
              </a:rPr>
              <a:t>S</a:t>
            </a:r>
            <a:r>
              <a:rPr lang="fr-FR" sz="3200" cap="none" dirty="0">
                <a:latin typeface="Century Gothic" pitchFamily="34"/>
              </a:rPr>
              <a:t>irey, 2018.</a:t>
            </a:r>
          </a:p>
          <a:p>
            <a:pPr lvl="0" algn="just">
              <a:lnSpc>
                <a:spcPct val="140000"/>
              </a:lnSpc>
            </a:pPr>
            <a:r>
              <a:rPr lang="fr-FR" sz="3200" b="1" dirty="0">
                <a:latin typeface="Century Gothic" pitchFamily="34"/>
              </a:rPr>
              <a:t>Méthodologie </a:t>
            </a:r>
            <a:endParaRPr lang="fr-FR" sz="3200" dirty="0">
              <a:latin typeface="Century Gothic" pitchFamily="34"/>
            </a:endParaRPr>
          </a:p>
          <a:p>
            <a:pPr marL="0" lvl="0" indent="0" algn="just">
              <a:lnSpc>
                <a:spcPct val="140000"/>
              </a:lnSpc>
              <a:buNone/>
            </a:pPr>
            <a:r>
              <a:rPr lang="fr-FR" sz="3200" b="1" dirty="0">
                <a:latin typeface="Century Gothic" pitchFamily="34"/>
              </a:rPr>
              <a:t>DEFRENOIS-SOULEAU (I), </a:t>
            </a:r>
            <a:r>
              <a:rPr lang="fr-FR" sz="3200" cap="none" dirty="0">
                <a:latin typeface="Century Gothic" pitchFamily="34"/>
              </a:rPr>
              <a:t>je veux réussir mon droit, </a:t>
            </a:r>
            <a:r>
              <a:rPr lang="fr-FR" sz="3200" dirty="0">
                <a:latin typeface="Century Gothic" pitchFamily="34"/>
              </a:rPr>
              <a:t>A</a:t>
            </a:r>
            <a:r>
              <a:rPr lang="fr-FR" sz="3200" cap="none" dirty="0">
                <a:latin typeface="Century Gothic" pitchFamily="34"/>
              </a:rPr>
              <a:t>rmand </a:t>
            </a:r>
            <a:r>
              <a:rPr lang="fr-FR" sz="3200" dirty="0">
                <a:latin typeface="Century Gothic" pitchFamily="34"/>
              </a:rPr>
              <a:t>C</a:t>
            </a:r>
            <a:r>
              <a:rPr lang="fr-FR" sz="3200" cap="none" dirty="0">
                <a:latin typeface="Century Gothic" pitchFamily="34"/>
              </a:rPr>
              <a:t>olin, 5</a:t>
            </a:r>
            <a:r>
              <a:rPr lang="fr-FR" sz="3200" cap="none" baseline="30000" dirty="0">
                <a:latin typeface="Century Gothic" pitchFamily="34"/>
              </a:rPr>
              <a:t>ème</a:t>
            </a:r>
            <a:r>
              <a:rPr lang="fr-FR" sz="3200" cap="none" dirty="0">
                <a:latin typeface="Century Gothic" pitchFamily="34"/>
              </a:rPr>
              <a:t> édition, 2004</a:t>
            </a:r>
            <a:r>
              <a:rPr lang="fr-FR" sz="3200" dirty="0">
                <a:latin typeface="Century Gothic" pitchFamily="34"/>
              </a:rPr>
              <a:t>.</a:t>
            </a:r>
          </a:p>
          <a:p>
            <a:pPr marL="0" lvl="0" indent="0" algn="just">
              <a:lnSpc>
                <a:spcPct val="140000"/>
              </a:lnSpc>
              <a:buNone/>
            </a:pPr>
            <a:r>
              <a:rPr lang="fr-FR" sz="3200" b="1" dirty="0">
                <a:latin typeface="Century Gothic" pitchFamily="34"/>
              </a:rPr>
              <a:t>GRUA ( F), </a:t>
            </a:r>
            <a:r>
              <a:rPr lang="fr-FR" sz="3200" cap="none" dirty="0">
                <a:latin typeface="Century Gothic" pitchFamily="34"/>
              </a:rPr>
              <a:t>méthodes des études de droit, </a:t>
            </a:r>
            <a:r>
              <a:rPr lang="fr-FR" sz="3200" dirty="0">
                <a:latin typeface="Century Gothic" pitchFamily="34"/>
              </a:rPr>
              <a:t>D</a:t>
            </a:r>
            <a:r>
              <a:rPr lang="fr-FR" sz="3200" cap="none" dirty="0">
                <a:latin typeface="Century Gothic" pitchFamily="34"/>
              </a:rPr>
              <a:t>alloz, 2006.</a:t>
            </a:r>
          </a:p>
          <a:p>
            <a:pPr marL="0" lvl="0" indent="0" algn="just">
              <a:lnSpc>
                <a:spcPct val="140000"/>
              </a:lnSpc>
              <a:buNone/>
            </a:pPr>
            <a:r>
              <a:rPr lang="fr-FR" sz="3200" b="1" dirty="0">
                <a:latin typeface="Century Gothic" pitchFamily="34"/>
              </a:rPr>
              <a:t>MAZEAUD ( H), MAZEAUD ( D), BLANC ( N), </a:t>
            </a:r>
            <a:r>
              <a:rPr lang="fr-FR" sz="3200" cap="none" dirty="0">
                <a:latin typeface="Century Gothic" pitchFamily="34"/>
              </a:rPr>
              <a:t>méthodes générales de travail, </a:t>
            </a:r>
            <a:r>
              <a:rPr lang="fr-FR" sz="3200" dirty="0">
                <a:latin typeface="Century Gothic" pitchFamily="34"/>
              </a:rPr>
              <a:t>LGDJ</a:t>
            </a:r>
            <a:r>
              <a:rPr lang="fr-FR" sz="3200" cap="none" dirty="0">
                <a:latin typeface="Century Gothic" pitchFamily="34"/>
              </a:rPr>
              <a:t>, 3</a:t>
            </a:r>
            <a:r>
              <a:rPr lang="fr-FR" sz="3200" cap="none" baseline="30000" dirty="0">
                <a:latin typeface="Century Gothic" pitchFamily="34"/>
              </a:rPr>
              <a:t>ème</a:t>
            </a:r>
            <a:r>
              <a:rPr lang="fr-FR" sz="3200" cap="none" dirty="0">
                <a:latin typeface="Century Gothic" pitchFamily="34"/>
              </a:rPr>
              <a:t> édition, 2014</a:t>
            </a:r>
            <a:r>
              <a:rPr lang="fr-FR" sz="3200" dirty="0">
                <a:latin typeface="Century Gothic" pitchFamily="34"/>
              </a:rPr>
              <a:t>.</a:t>
            </a:r>
          </a:p>
          <a:p>
            <a:pPr lvl="0" algn="just">
              <a:lnSpc>
                <a:spcPct val="140000"/>
              </a:lnSpc>
            </a:pPr>
            <a:r>
              <a:rPr lang="fr-FR" sz="3200" b="1" dirty="0">
                <a:latin typeface="Century Gothic" pitchFamily="34"/>
              </a:rPr>
              <a:t>Lois</a:t>
            </a:r>
            <a:endParaRPr lang="fr-FR" sz="3200" dirty="0">
              <a:latin typeface="Century Gothic" pitchFamily="34"/>
            </a:endParaRPr>
          </a:p>
          <a:p>
            <a:pPr marL="0" lvl="0" indent="0" algn="just">
              <a:lnSpc>
                <a:spcPct val="140000"/>
              </a:lnSpc>
              <a:buNone/>
            </a:pPr>
            <a:r>
              <a:rPr lang="fr-FR" sz="3200" cap="none" dirty="0">
                <a:latin typeface="Century Gothic" pitchFamily="34"/>
              </a:rPr>
              <a:t>Dahir n° 1-11-91 du 29 juillet 2011 portant promulgation du texte de la constitution.</a:t>
            </a:r>
          </a:p>
          <a:p>
            <a:pPr marL="0" lvl="0" indent="0" algn="just">
              <a:lnSpc>
                <a:spcPct val="140000"/>
              </a:lnSpc>
              <a:buNone/>
            </a:pPr>
            <a:r>
              <a:rPr lang="fr-FR" sz="3200" cap="none" dirty="0">
                <a:latin typeface="Century Gothic" pitchFamily="34"/>
              </a:rPr>
              <a:t>Dahir du 12 août 1913 formant code des obligations et des contrats, telle qu’il a été modifié et complété.</a:t>
            </a:r>
          </a:p>
          <a:p>
            <a:pPr marL="0" lvl="0" indent="0">
              <a:lnSpc>
                <a:spcPct val="90000"/>
              </a:lnSpc>
              <a:buNone/>
            </a:pPr>
            <a:r>
              <a:rPr lang="fr-FR" sz="1500" dirty="0"/>
              <a:t> </a:t>
            </a:r>
          </a:p>
          <a:p>
            <a:pPr lvl="0">
              <a:lnSpc>
                <a:spcPct val="90000"/>
              </a:lnSpc>
            </a:pPr>
            <a:endParaRPr lang="fr-FR" sz="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26FD0DD-BED4-1AE0-D33A-433A95FD2607}"/>
              </a:ext>
            </a:extLst>
          </p:cNvPr>
          <p:cNvSpPr txBox="1">
            <a:spLocks noGrp="1"/>
          </p:cNvSpPr>
          <p:nvPr>
            <p:ph type="title"/>
          </p:nvPr>
        </p:nvSpPr>
        <p:spPr>
          <a:xfrm>
            <a:off x="1484308" y="73573"/>
            <a:ext cx="10018715" cy="656411"/>
          </a:xfrm>
        </p:spPr>
        <p:txBody>
          <a:bodyPr>
            <a:normAutofit fontScale="90000"/>
          </a:bodyPr>
          <a:lstStyle/>
          <a:p>
            <a:pPr lvl="0" algn="l"/>
            <a:r>
              <a:rPr lang="fr-FR" b="1" dirty="0">
                <a:latin typeface="Century Gothic" pitchFamily="34"/>
              </a:rPr>
              <a:t>Bibliographie</a:t>
            </a:r>
            <a:endParaRPr lang="fr-FR" dirty="0"/>
          </a:p>
        </p:txBody>
      </p:sp>
      <p:sp>
        <p:nvSpPr>
          <p:cNvPr id="3" name="Espace réservé du contenu 2">
            <a:extLst>
              <a:ext uri="{FF2B5EF4-FFF2-40B4-BE49-F238E27FC236}">
                <a16:creationId xmlns:a16="http://schemas.microsoft.com/office/drawing/2014/main" id="{1078712B-B997-5386-1DA6-C7FC1BCB9E6E}"/>
              </a:ext>
            </a:extLst>
          </p:cNvPr>
          <p:cNvSpPr txBox="1">
            <a:spLocks noGrp="1"/>
          </p:cNvSpPr>
          <p:nvPr>
            <p:ph idx="1"/>
          </p:nvPr>
        </p:nvSpPr>
        <p:spPr>
          <a:xfrm>
            <a:off x="1557880" y="1376855"/>
            <a:ext cx="10018715" cy="5181600"/>
          </a:xfrm>
        </p:spPr>
        <p:txBody>
          <a:bodyPr>
            <a:normAutofit fontScale="25000" lnSpcReduction="20000"/>
          </a:bodyPr>
          <a:lstStyle/>
          <a:p>
            <a:pPr marL="0" lvl="0" indent="0">
              <a:buNone/>
            </a:pPr>
            <a:r>
              <a:rPr lang="fr-FR" sz="7200" b="1" dirty="0">
                <a:latin typeface="Century Gothic" pitchFamily="34"/>
              </a:rPr>
              <a:t>R</a:t>
            </a:r>
            <a:r>
              <a:rPr lang="fr-FR" sz="7200" b="1" cap="none" dirty="0">
                <a:latin typeface="Century Gothic" pitchFamily="34"/>
              </a:rPr>
              <a:t>essources électroniques </a:t>
            </a:r>
            <a:endParaRPr lang="fr-FR" sz="7200" cap="none" dirty="0">
              <a:latin typeface="Century Gothic" pitchFamily="34"/>
            </a:endParaRPr>
          </a:p>
          <a:p>
            <a:pPr marL="0" lvl="0" indent="0">
              <a:buNone/>
            </a:pPr>
            <a:endParaRPr lang="fr-FR" sz="1700" cap="none" dirty="0">
              <a:latin typeface="Century Gothic" pitchFamily="34"/>
            </a:endParaRPr>
          </a:p>
          <a:p>
            <a:pPr marL="0" lvl="0" indent="0">
              <a:buNone/>
            </a:pPr>
            <a:r>
              <a:rPr lang="fr-FR" sz="8000" u="sng" cap="none" dirty="0">
                <a:latin typeface="Century Gothic" pitchFamily="34"/>
              </a:rPr>
              <a:t>Sites marocains : </a:t>
            </a:r>
          </a:p>
          <a:p>
            <a:pPr marL="0" lvl="0" indent="0">
              <a:buNone/>
            </a:pPr>
            <a:r>
              <a:rPr lang="fr-FR" sz="8000" cap="none" dirty="0">
                <a:latin typeface="Century Gothic" pitchFamily="34"/>
              </a:rPr>
              <a:t>Site du Département du Chef de </a:t>
            </a:r>
            <a:r>
              <a:rPr lang="fr-FR" sz="8000" dirty="0">
                <a:latin typeface="Century Gothic" pitchFamily="34"/>
              </a:rPr>
              <a:t>G</a:t>
            </a:r>
            <a:r>
              <a:rPr lang="fr-FR" sz="8000" cap="none" dirty="0">
                <a:latin typeface="Century Gothic" pitchFamily="34"/>
              </a:rPr>
              <a:t>ouvernement  </a:t>
            </a:r>
            <a:r>
              <a:rPr lang="fr-FR" sz="8000" dirty="0">
                <a:latin typeface="Century Gothic" pitchFamily="34"/>
              </a:rPr>
              <a:t>:  </a:t>
            </a:r>
            <a:r>
              <a:rPr lang="fr-FR" sz="8000" u="sng" cap="none" dirty="0">
                <a:latin typeface="Century Gothic" pitchFamily="34"/>
                <a:hlinkClick r:id="rId2"/>
              </a:rPr>
              <a:t>https://www.cg.gov.ma</a:t>
            </a:r>
            <a:endParaRPr lang="fr-FR" sz="8000" cap="none" dirty="0">
              <a:latin typeface="Century Gothic" pitchFamily="34"/>
            </a:endParaRPr>
          </a:p>
          <a:p>
            <a:pPr marL="0" lvl="0" indent="0">
              <a:buNone/>
            </a:pPr>
            <a:r>
              <a:rPr lang="fr-FR" sz="8000" cap="none" dirty="0">
                <a:latin typeface="Century Gothic" pitchFamily="34"/>
              </a:rPr>
              <a:t>Site du Secrétariat Général du Gouvernement </a:t>
            </a:r>
            <a:r>
              <a:rPr lang="fr-FR" sz="8000" dirty="0">
                <a:latin typeface="Century Gothic" pitchFamily="34"/>
              </a:rPr>
              <a:t>: </a:t>
            </a:r>
            <a:r>
              <a:rPr lang="fr-FR" sz="8000" u="sng" cap="none" dirty="0">
                <a:latin typeface="Century Gothic" pitchFamily="34"/>
                <a:hlinkClick r:id="rId3"/>
              </a:rPr>
              <a:t>http://www.sgg.gov.ma</a:t>
            </a:r>
            <a:endParaRPr lang="fr-FR" sz="8000" cap="none" dirty="0">
              <a:latin typeface="Century Gothic" pitchFamily="34"/>
            </a:endParaRPr>
          </a:p>
          <a:p>
            <a:pPr marL="0" lvl="0" indent="0">
              <a:buNone/>
            </a:pPr>
            <a:r>
              <a:rPr lang="fr-FR" sz="8000" cap="none" dirty="0">
                <a:latin typeface="Century Gothic" pitchFamily="34"/>
              </a:rPr>
              <a:t>Site de la Chambre des Représentants : </a:t>
            </a:r>
            <a:r>
              <a:rPr lang="fr-FR" sz="8000" u="sng" cap="none" dirty="0">
                <a:latin typeface="Century Gothic" pitchFamily="34"/>
                <a:hlinkClick r:id="rId4"/>
              </a:rPr>
              <a:t>https://www.chambredesrepresentants.ma</a:t>
            </a:r>
            <a:endParaRPr lang="fr-FR" sz="8000" cap="none" dirty="0">
              <a:latin typeface="Century Gothic" pitchFamily="34"/>
            </a:endParaRPr>
          </a:p>
          <a:p>
            <a:pPr marL="0" lvl="0" indent="0">
              <a:buNone/>
            </a:pPr>
            <a:r>
              <a:rPr lang="fr-FR" sz="8000" cap="none" dirty="0">
                <a:latin typeface="Century Gothic" pitchFamily="34"/>
              </a:rPr>
              <a:t>Site de la Chambre des Conseillers : </a:t>
            </a:r>
            <a:r>
              <a:rPr lang="fr-FR" sz="8000" u="sng" cap="none" dirty="0">
                <a:latin typeface="Century Gothic" pitchFamily="34"/>
                <a:hlinkClick r:id="rId5"/>
              </a:rPr>
              <a:t>http://www.chambredesconseillers.ma</a:t>
            </a:r>
            <a:endParaRPr lang="fr-FR" sz="8000" cap="none" dirty="0">
              <a:latin typeface="Century Gothic" pitchFamily="34"/>
            </a:endParaRPr>
          </a:p>
          <a:p>
            <a:pPr marL="0" lvl="0" indent="0">
              <a:buNone/>
            </a:pPr>
            <a:r>
              <a:rPr lang="fr-FR" sz="8000" cap="none" dirty="0">
                <a:latin typeface="Century Gothic" pitchFamily="34"/>
              </a:rPr>
              <a:t>Site du Ministère de la Justice : </a:t>
            </a:r>
            <a:r>
              <a:rPr lang="fr-FR" sz="8000" u="sng" cap="none" dirty="0">
                <a:latin typeface="Century Gothic" pitchFamily="34"/>
                <a:hlinkClick r:id="rId6"/>
              </a:rPr>
              <a:t>https://www.justice.gov.ma/</a:t>
            </a:r>
            <a:endParaRPr lang="fr-FR" sz="8000" cap="none" dirty="0">
              <a:latin typeface="Century Gothic" pitchFamily="34"/>
            </a:endParaRPr>
          </a:p>
          <a:p>
            <a:pPr marL="0" lvl="0" indent="0">
              <a:buNone/>
            </a:pPr>
            <a:r>
              <a:rPr lang="fr-FR" sz="8000" dirty="0">
                <a:latin typeface="Century Gothic" pitchFamily="34"/>
              </a:rPr>
              <a:t>Site de la Cour de Cassation : </a:t>
            </a:r>
            <a:r>
              <a:rPr lang="fr-FR" sz="8000" u="sng" dirty="0">
                <a:latin typeface="Century Gothic" pitchFamily="34"/>
                <a:hlinkClick r:id="rId7"/>
              </a:rPr>
              <a:t>http://www.coursupreme.ma/</a:t>
            </a:r>
            <a:endParaRPr lang="fr-FR" sz="8000" u="sng" dirty="0">
              <a:latin typeface="Century Gothic" pitchFamily="34"/>
            </a:endParaRPr>
          </a:p>
          <a:p>
            <a:pPr marL="0" lvl="0" indent="0">
              <a:buNone/>
            </a:pPr>
            <a:r>
              <a:rPr lang="fr-FR" sz="8000" u="sng" dirty="0">
                <a:latin typeface="Century Gothic" pitchFamily="34"/>
              </a:rPr>
              <a:t>Sites français : </a:t>
            </a:r>
          </a:p>
          <a:p>
            <a:pPr marL="0" lvl="0" indent="0">
              <a:buNone/>
            </a:pPr>
            <a:r>
              <a:rPr lang="fr-FR" sz="8000" dirty="0">
                <a:latin typeface="Century Gothic" pitchFamily="34"/>
              </a:rPr>
              <a:t>Site du Gouvernement </a:t>
            </a:r>
            <a:r>
              <a:rPr lang="fr-FR" sz="8000" u="sng" cap="none" dirty="0">
                <a:latin typeface="Century Gothic" pitchFamily="34"/>
                <a:hlinkClick r:id="rId8"/>
              </a:rPr>
              <a:t>:</a:t>
            </a:r>
            <a:r>
              <a:rPr lang="fr-FR" sz="8000" cap="none" dirty="0">
                <a:latin typeface="Century Gothic" pitchFamily="34"/>
                <a:hlinkClick r:id="rId8"/>
              </a:rPr>
              <a:t>  https://www.legifrance.gouv.fr/</a:t>
            </a:r>
            <a:endParaRPr lang="fr-FR" sz="8000" cap="none" dirty="0">
              <a:latin typeface="Century Gothic" pitchFamily="34"/>
            </a:endParaRPr>
          </a:p>
          <a:p>
            <a:pPr marL="0" lvl="0" indent="0">
              <a:buNone/>
            </a:pPr>
            <a:r>
              <a:rPr lang="fr-FR" sz="8000" cap="none" dirty="0">
                <a:latin typeface="Century Gothic" pitchFamily="34"/>
              </a:rPr>
              <a:t>Site du Sénat: </a:t>
            </a:r>
            <a:r>
              <a:rPr lang="fr-FR" sz="8000" cap="none" dirty="0">
                <a:latin typeface="Century Gothic" pitchFamily="34"/>
                <a:hlinkClick r:id="rId9"/>
              </a:rPr>
              <a:t>https://www.senat.fr/</a:t>
            </a:r>
            <a:endParaRPr lang="fr-FR" sz="8000" cap="none" dirty="0">
              <a:latin typeface="Century Gothic" pitchFamily="34"/>
            </a:endParaRPr>
          </a:p>
          <a:p>
            <a:pPr marL="0" lvl="0" indent="0">
              <a:buNone/>
            </a:pPr>
            <a:r>
              <a:rPr lang="fr-FR" sz="8000" cap="none" dirty="0">
                <a:latin typeface="Century Gothic" pitchFamily="34"/>
              </a:rPr>
              <a:t>Site de l’Assemblée Nationale : https://www.assemblee-nationale.fr/</a:t>
            </a:r>
          </a:p>
          <a:p>
            <a:pPr marL="0" lvl="0" indent="0">
              <a:buNone/>
            </a:pPr>
            <a:r>
              <a:rPr lang="fr-FR" sz="8000" dirty="0">
                <a:latin typeface="Century Gothic" pitchFamily="34"/>
              </a:rPr>
              <a:t>Site du Ministre de la Justice : </a:t>
            </a:r>
            <a:r>
              <a:rPr lang="fr-FR" sz="8000" dirty="0">
                <a:latin typeface="Century Gothic" pitchFamily="34"/>
                <a:hlinkClick r:id="rId10"/>
              </a:rPr>
              <a:t>https://www.justice.gouv.fr/</a:t>
            </a:r>
            <a:endParaRPr lang="fr-FR" sz="8000" dirty="0">
              <a:latin typeface="Century Gothic" pitchFamily="34"/>
            </a:endParaRPr>
          </a:p>
          <a:p>
            <a:pPr marL="0" lvl="0" indent="0">
              <a:buNone/>
            </a:pPr>
            <a:r>
              <a:rPr lang="fr-FR" sz="8000" dirty="0">
                <a:latin typeface="Century Gothic" pitchFamily="34"/>
              </a:rPr>
              <a:t>Site du Conseil Constitutionnel : https://www.conseil-constitutionnel.fr/</a:t>
            </a:r>
          </a:p>
          <a:p>
            <a:pPr marL="0" lvl="0" indent="0">
              <a:buNone/>
            </a:pPr>
            <a:r>
              <a:rPr lang="fr-FR" sz="8000" dirty="0">
                <a:latin typeface="Century Gothic" pitchFamily="34"/>
              </a:rPr>
              <a:t>Site de </a:t>
            </a:r>
            <a:r>
              <a:rPr lang="fr-FR" sz="8000" dirty="0" err="1">
                <a:latin typeface="Century Gothic" pitchFamily="34"/>
              </a:rPr>
              <a:t>Legaltech</a:t>
            </a:r>
            <a:r>
              <a:rPr lang="fr-FR" sz="8000" dirty="0">
                <a:latin typeface="Century Gothic" pitchFamily="34"/>
              </a:rPr>
              <a:t> : </a:t>
            </a:r>
            <a:r>
              <a:rPr lang="fr-FR" sz="8000" dirty="0">
                <a:latin typeface="Century Gothic" pitchFamily="34"/>
                <a:hlinkClick r:id="rId11"/>
              </a:rPr>
              <a:t>https://www.lexisnexis.fr/</a:t>
            </a:r>
            <a:endParaRPr lang="fr-FR" sz="8000" dirty="0">
              <a:latin typeface="Century Gothic" pitchFamily="34"/>
            </a:endParaRPr>
          </a:p>
          <a:p>
            <a:pPr marL="0" lvl="0" indent="0">
              <a:buNone/>
            </a:pPr>
            <a:endParaRPr lang="fr-FR" sz="1700" dirty="0">
              <a:latin typeface="Century Gothic" pitchFamily="34"/>
            </a:endParaRPr>
          </a:p>
          <a:p>
            <a:pPr marL="0" lvl="0" indent="0">
              <a:buNone/>
            </a:pPr>
            <a:endParaRPr lang="fr-FR" sz="1700" dirty="0">
              <a:latin typeface="Century Gothic" pitchFamily="34"/>
            </a:endParaRPr>
          </a:p>
          <a:p>
            <a:pPr marL="0" lvl="0" indent="0">
              <a:buNone/>
            </a:pPr>
            <a:endParaRPr lang="fr-FR" sz="1700" cap="none" dirty="0">
              <a:latin typeface="Century Gothic" pitchFamily="34"/>
            </a:endParaRPr>
          </a:p>
          <a:p>
            <a:pPr lvl="0"/>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E628E0-48F3-D6A3-295D-2E41BDE7B0D6}"/>
              </a:ext>
            </a:extLst>
          </p:cNvPr>
          <p:cNvSpPr txBox="1">
            <a:spLocks noGrp="1"/>
          </p:cNvSpPr>
          <p:nvPr>
            <p:ph type="title"/>
          </p:nvPr>
        </p:nvSpPr>
        <p:spPr>
          <a:xfrm>
            <a:off x="913778" y="266090"/>
            <a:ext cx="10364449" cy="800703"/>
          </a:xfrm>
        </p:spPr>
        <p:txBody>
          <a:bodyPr anchorCtr="0"/>
          <a:lstStyle/>
          <a:p>
            <a:pPr lvl="0" algn="l"/>
            <a:r>
              <a:rPr lang="fr-FR" sz="2800" b="1" dirty="0">
                <a:latin typeface="Century Gothic" pitchFamily="34"/>
              </a:rPr>
              <a:t>DEFINITION DES SCIENCES HUMAINES ET SOCIALES </a:t>
            </a:r>
          </a:p>
        </p:txBody>
      </p:sp>
      <p:graphicFrame>
        <p:nvGraphicFramePr>
          <p:cNvPr id="4" name="Espace réservé du contenu 3">
            <a:extLst>
              <a:ext uri="{FF2B5EF4-FFF2-40B4-BE49-F238E27FC236}">
                <a16:creationId xmlns:a16="http://schemas.microsoft.com/office/drawing/2014/main" id="{DBF0771B-FC2B-0984-0664-2FC130B31111}"/>
              </a:ext>
            </a:extLst>
          </p:cNvPr>
          <p:cNvGraphicFramePr>
            <a:graphicFrameLocks noGrp="1"/>
          </p:cNvGraphicFramePr>
          <p:nvPr>
            <p:ph idx="1"/>
          </p:nvPr>
        </p:nvGraphicFramePr>
        <p:xfrm>
          <a:off x="913778" y="1200150"/>
          <a:ext cx="10364449" cy="52532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28EEBE-322A-14ED-B6EA-694CA89817CA}"/>
              </a:ext>
            </a:extLst>
          </p:cNvPr>
          <p:cNvSpPr txBox="1">
            <a:spLocks noGrp="1"/>
          </p:cNvSpPr>
          <p:nvPr>
            <p:ph type="title"/>
          </p:nvPr>
        </p:nvSpPr>
        <p:spPr>
          <a:xfrm>
            <a:off x="913775" y="128904"/>
            <a:ext cx="10364449" cy="810231"/>
          </a:xfrm>
        </p:spPr>
        <p:txBody>
          <a:bodyPr anchorCtr="0">
            <a:noAutofit/>
          </a:bodyPr>
          <a:lstStyle/>
          <a:p>
            <a:pPr lvl="0">
              <a:lnSpc>
                <a:spcPct val="150000"/>
              </a:lnSpc>
            </a:pPr>
            <a:r>
              <a:rPr lang="fr-FR" sz="2800" b="1" dirty="0">
                <a:latin typeface="Century Gothic" pitchFamily="34"/>
              </a:rPr>
              <a:t>HISTOIRE ET EVOLUTION DES SCIENCES HUMAINES ET SOCIALES </a:t>
            </a:r>
            <a:endParaRPr lang="fr-FR" sz="2800" dirty="0"/>
          </a:p>
        </p:txBody>
      </p:sp>
      <p:sp>
        <p:nvSpPr>
          <p:cNvPr id="3" name="Espace réservé du contenu 2">
            <a:extLst>
              <a:ext uri="{FF2B5EF4-FFF2-40B4-BE49-F238E27FC236}">
                <a16:creationId xmlns:a16="http://schemas.microsoft.com/office/drawing/2014/main" id="{7486BF46-3F76-9AD8-2BC0-EF62C23A5200}"/>
              </a:ext>
            </a:extLst>
          </p:cNvPr>
          <p:cNvSpPr txBox="1">
            <a:spLocks noGrp="1"/>
          </p:cNvSpPr>
          <p:nvPr>
            <p:ph idx="1"/>
          </p:nvPr>
        </p:nvSpPr>
        <p:spPr>
          <a:xfrm>
            <a:off x="1460316" y="1171574"/>
            <a:ext cx="10364449" cy="5557522"/>
          </a:xfrm>
        </p:spPr>
        <p:txBody>
          <a:bodyPr/>
          <a:lstStyle/>
          <a:p>
            <a:pPr marL="0" lvl="0" indent="0" algn="just">
              <a:lnSpc>
                <a:spcPct val="140000"/>
              </a:lnSpc>
              <a:buNone/>
            </a:pPr>
            <a:r>
              <a:rPr lang="fr-FR" sz="1700" cap="none" dirty="0">
                <a:latin typeface="Century Gothic" pitchFamily="34"/>
              </a:rPr>
              <a:t>il est difficile de situer avec précision </a:t>
            </a:r>
            <a:r>
              <a:rPr lang="fr-FR" sz="1700" b="1" cap="none" dirty="0">
                <a:latin typeface="Century Gothic" pitchFamily="34"/>
              </a:rPr>
              <a:t>l’essor des sciences humaines et sociales, qui fut progressive et s’est confirmé qu’avec la montée des spécialisations</a:t>
            </a:r>
            <a:r>
              <a:rPr lang="fr-FR" sz="1700" cap="none" dirty="0">
                <a:latin typeface="Century Gothic" pitchFamily="34"/>
              </a:rPr>
              <a:t>. </a:t>
            </a:r>
          </a:p>
          <a:p>
            <a:pPr marL="0" lvl="0" indent="0" algn="just">
              <a:lnSpc>
                <a:spcPct val="140000"/>
              </a:lnSpc>
              <a:buNone/>
            </a:pPr>
            <a:r>
              <a:rPr lang="fr-FR" sz="1700" cap="none" dirty="0">
                <a:latin typeface="Century Gothic" pitchFamily="34"/>
              </a:rPr>
              <a:t>On peut le situer avant « le divorce de la philosophie et de la science », comme l’écrit </a:t>
            </a:r>
            <a:r>
              <a:rPr lang="fr-FR" sz="1700" b="1" cap="none" dirty="0">
                <a:latin typeface="Century Gothic" pitchFamily="34"/>
              </a:rPr>
              <a:t>George GUSDORF </a:t>
            </a:r>
            <a:r>
              <a:rPr lang="fr-FR" sz="1700" cap="none" dirty="0">
                <a:latin typeface="Century Gothic" pitchFamily="34"/>
              </a:rPr>
              <a:t>dans son livre intitulé </a:t>
            </a:r>
            <a:r>
              <a:rPr lang="fr-FR" sz="1700" i="1" cap="none" dirty="0">
                <a:effectLst>
                  <a:outerShdw blurRad="38100" dist="38100" dir="2700000" algn="tl">
                    <a:srgbClr val="000000">
                      <a:alpha val="43137"/>
                    </a:srgbClr>
                  </a:outerShdw>
                </a:effectLst>
                <a:latin typeface="Century Gothic" pitchFamily="34"/>
              </a:rPr>
              <a:t>« Introduction aux sciences humaines : essai critique sur leurs origines et leur développement » </a:t>
            </a:r>
            <a:r>
              <a:rPr lang="fr-FR" sz="1700" cap="none" dirty="0">
                <a:latin typeface="Century Gothic" pitchFamily="34"/>
              </a:rPr>
              <a:t>:</a:t>
            </a:r>
          </a:p>
          <a:p>
            <a:pPr marL="0" lvl="0" indent="0" algn="just">
              <a:lnSpc>
                <a:spcPct val="140000"/>
              </a:lnSpc>
              <a:buNone/>
            </a:pPr>
            <a:r>
              <a:rPr lang="fr-FR" sz="1700" i="1" cap="none" dirty="0">
                <a:latin typeface="Century Gothic" pitchFamily="34"/>
              </a:rPr>
              <a:t>« La philosophie, autrefois toute puissante, s'est vu peu à peu chasser de partout par l'essor des sciences de la nature, puis des sciences de l'homme. elle contrôlait jadis la totalité du savoir, mais elle a dû assister à la constitution successive de domaines autonomes de connaissance, qui échappaient à sa juridiction. Mathématique, physique, chimie, biologie, histoire, sociologie se sont affirmées en dehors d'elle, c'est-à-dire contre elle, dans la mesure où chacune pour sa part faisait la démonstration de l'inefficacité, de l'inutilité de la métaphysique. Le domaine de celle-ci s'est rétréci à la manière d'une peau de chagrin ; et, finalement, évacué, vidé de toute substance. (</a:t>
            </a:r>
            <a:r>
              <a:rPr lang="fr-FR" sz="1700" i="1" cap="none" dirty="0" err="1">
                <a:latin typeface="Century Gothic" pitchFamily="34"/>
              </a:rPr>
              <a:t>gusdorf</a:t>
            </a:r>
            <a:r>
              <a:rPr lang="fr-FR" sz="1700" i="1" cap="none" dirty="0">
                <a:latin typeface="Century Gothic" pitchFamily="34"/>
              </a:rPr>
              <a:t>, g. 1974, p61</a:t>
            </a:r>
            <a:r>
              <a:rPr lang="fr-FR" sz="1500" i="1" dirty="0">
                <a:latin typeface="Century Gothic" pitchFamily="34"/>
              </a:rPr>
              <a:t>) »</a:t>
            </a:r>
            <a:endParaRPr lang="fr-FR" sz="1500" i="1" cap="none" dirty="0">
              <a:latin typeface="Century Gothic" pitchFamily="3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D1071E-7D49-E906-EF36-404CEFAB5A94}"/>
              </a:ext>
            </a:extLst>
          </p:cNvPr>
          <p:cNvSpPr txBox="1">
            <a:spLocks noGrp="1"/>
          </p:cNvSpPr>
          <p:nvPr>
            <p:ph type="title"/>
          </p:nvPr>
        </p:nvSpPr>
        <p:spPr>
          <a:xfrm>
            <a:off x="913778" y="252758"/>
            <a:ext cx="10364449" cy="1208180"/>
          </a:xfrm>
        </p:spPr>
        <p:txBody>
          <a:bodyPr anchorCtr="0">
            <a:noAutofit/>
          </a:bodyPr>
          <a:lstStyle/>
          <a:p>
            <a:pPr lvl="0">
              <a:lnSpc>
                <a:spcPct val="150000"/>
              </a:lnSpc>
            </a:pPr>
            <a:r>
              <a:rPr lang="fr-FR" sz="2800" b="1" dirty="0">
                <a:latin typeface="Century Gothic" pitchFamily="34"/>
              </a:rPr>
              <a:t>HISTOIRE ET EVOLUTION DES SCIENCES HUMAINES ET SOCIALES </a:t>
            </a:r>
            <a:endParaRPr lang="fr-FR" sz="2800" dirty="0"/>
          </a:p>
        </p:txBody>
      </p:sp>
      <p:sp>
        <p:nvSpPr>
          <p:cNvPr id="3" name="Espace réservé du contenu 2">
            <a:extLst>
              <a:ext uri="{FF2B5EF4-FFF2-40B4-BE49-F238E27FC236}">
                <a16:creationId xmlns:a16="http://schemas.microsoft.com/office/drawing/2014/main" id="{8842EBF7-DFC3-C8AB-C04C-1B83E2CABD6A}"/>
              </a:ext>
            </a:extLst>
          </p:cNvPr>
          <p:cNvSpPr txBox="1">
            <a:spLocks noGrp="1"/>
          </p:cNvSpPr>
          <p:nvPr>
            <p:ph idx="1"/>
          </p:nvPr>
        </p:nvSpPr>
        <p:spPr>
          <a:xfrm>
            <a:off x="1355213" y="1604755"/>
            <a:ext cx="10364449" cy="4260018"/>
          </a:xfrm>
        </p:spPr>
        <p:txBody>
          <a:bodyPr>
            <a:normAutofit/>
          </a:bodyPr>
          <a:lstStyle/>
          <a:p>
            <a:pPr lvl="0" algn="just">
              <a:lnSpc>
                <a:spcPct val="150000"/>
              </a:lnSpc>
            </a:pPr>
            <a:r>
              <a:rPr lang="fr-FR" sz="1800" cap="none" dirty="0">
                <a:latin typeface="Century Gothic" pitchFamily="34"/>
              </a:rPr>
              <a:t>c’est avec </a:t>
            </a:r>
            <a:r>
              <a:rPr lang="fr-FR" sz="1800" b="1" cap="none" dirty="0">
                <a:latin typeface="Century Gothic" pitchFamily="34"/>
              </a:rPr>
              <a:t>la complexification de la réalité humaine et les divergences dans l’explication </a:t>
            </a:r>
            <a:r>
              <a:rPr lang="fr-FR" sz="1800" cap="none" dirty="0">
                <a:latin typeface="Century Gothic" pitchFamily="34"/>
              </a:rPr>
              <a:t>de cette réalité changeante, qu’un </a:t>
            </a:r>
            <a:r>
              <a:rPr lang="fr-FR" sz="1800" b="1" cap="none" dirty="0">
                <a:latin typeface="Century Gothic" pitchFamily="34"/>
              </a:rPr>
              <a:t>besoin de diversification des points de vue et de changement dans la méthode</a:t>
            </a:r>
            <a:r>
              <a:rPr lang="fr-FR" sz="1800" cap="none" dirty="0">
                <a:latin typeface="Century Gothic" pitchFamily="34"/>
              </a:rPr>
              <a:t> s’est fait sentir, et c’est pour combler cette exigence qu’un nombre important de disciplines est apparu. </a:t>
            </a:r>
          </a:p>
          <a:p>
            <a:pPr marL="273050" lvl="0" indent="0" algn="just">
              <a:lnSpc>
                <a:spcPct val="150000"/>
              </a:lnSpc>
              <a:buNone/>
            </a:pPr>
            <a:r>
              <a:rPr lang="fr-FR" sz="1800" i="1" cap="none" dirty="0">
                <a:latin typeface="Century Gothic" pitchFamily="34"/>
              </a:rPr>
              <a:t>« les humanistes italiens ont progressé décidément dans la direction de la saine pensée historique, du fait qu'ils abandonnèrent l'habitude médiévale de chercher aux événements de l'histoire des causes surnaturelles. ils cessèrent ainsi de voir simplement dans l'histoire la mise en œuvre de la divine providence ; ce fut désormais par eux l'exposé de l'activité humaine, inspirée par des motifs humains » (Ferguson, 1950, p14)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5291" y="300446"/>
            <a:ext cx="9567392" cy="1123405"/>
          </a:xfrm>
        </p:spPr>
        <p:txBody>
          <a:bodyPr>
            <a:normAutofit/>
          </a:bodyPr>
          <a:lstStyle/>
          <a:p>
            <a:pPr algn="l"/>
            <a:r>
              <a:rPr lang="fr-FR" sz="3200" b="1" dirty="0">
                <a:effectLst>
                  <a:outerShdw blurRad="38100" dist="38100" dir="2700000" algn="tl">
                    <a:srgbClr val="000000">
                      <a:alpha val="43137"/>
                    </a:srgbClr>
                  </a:outerShdw>
                </a:effectLst>
                <a:latin typeface="Century Gothic" panose="020B0502020202020204" pitchFamily="34" charset="0"/>
              </a:rPr>
              <a:t>I. Présentation des études de droit :</a:t>
            </a:r>
            <a:br>
              <a:rPr lang="fr-FR" sz="3200" b="1" dirty="0">
                <a:effectLst>
                  <a:outerShdw blurRad="38100" dist="38100" dir="2700000" algn="tl">
                    <a:srgbClr val="000000">
                      <a:alpha val="43137"/>
                    </a:srgbClr>
                  </a:outerShdw>
                </a:effectLst>
                <a:latin typeface="Century Gothic" panose="020B0502020202020204" pitchFamily="34" charset="0"/>
              </a:rPr>
            </a:br>
            <a:r>
              <a:rPr lang="fr-FR" sz="3200" b="1" dirty="0">
                <a:effectLst>
                  <a:outerShdw blurRad="38100" dist="38100" dir="2700000" algn="tl">
                    <a:srgbClr val="000000">
                      <a:alpha val="43137"/>
                    </a:srgbClr>
                  </a:outerShdw>
                </a:effectLst>
                <a:latin typeface="Century Gothic" panose="020B0502020202020204" pitchFamily="34" charset="0"/>
              </a:rPr>
              <a:t>1. </a:t>
            </a:r>
            <a:r>
              <a:rPr lang="fr-FR" sz="2800" b="1" i="1" dirty="0">
                <a:effectLst>
                  <a:outerShdw blurRad="38100" dist="38100" dir="2700000" algn="tl">
                    <a:srgbClr val="000000">
                      <a:alpha val="43137"/>
                    </a:srgbClr>
                  </a:outerShdw>
                </a:effectLst>
                <a:latin typeface="Century Gothic" panose="020B0502020202020204" pitchFamily="34" charset="0"/>
              </a:rPr>
              <a:t>Omniprésence du droit </a:t>
            </a:r>
            <a:endParaRPr lang="fr-FR" sz="2800" i="1" dirty="0">
              <a:effectLst>
                <a:outerShdw blurRad="38100" dist="38100" dir="2700000" algn="tl">
                  <a:srgbClr val="000000">
                    <a:alpha val="43137"/>
                  </a:srgbClr>
                </a:outerShdw>
              </a:effectLst>
            </a:endParaRPr>
          </a:p>
        </p:txBody>
      </p:sp>
      <p:sp>
        <p:nvSpPr>
          <p:cNvPr id="3" name="Espace réservé du contenu 2"/>
          <p:cNvSpPr>
            <a:spLocks noGrp="1"/>
          </p:cNvSpPr>
          <p:nvPr>
            <p:ph sz="quarter" idx="13"/>
          </p:nvPr>
        </p:nvSpPr>
        <p:spPr>
          <a:xfrm>
            <a:off x="1841112" y="1562438"/>
            <a:ext cx="9565216" cy="5153672"/>
          </a:xfrm>
        </p:spPr>
        <p:txBody>
          <a:bodyPr>
            <a:normAutofit fontScale="92500" lnSpcReduction="20000"/>
          </a:bodyPr>
          <a:lstStyle/>
          <a:p>
            <a:pPr marL="0" indent="0" algn="just">
              <a:lnSpc>
                <a:spcPct val="150000"/>
              </a:lnSpc>
              <a:buNone/>
            </a:pPr>
            <a:r>
              <a:rPr lang="fr-FR" sz="2100" b="1" u="sng" dirty="0">
                <a:effectLst>
                  <a:outerShdw blurRad="38100" dist="38100" dir="2700000" algn="tl">
                    <a:srgbClr val="000000">
                      <a:alpha val="43137"/>
                    </a:srgbClr>
                  </a:outerShdw>
                </a:effectLst>
                <a:latin typeface="Century Gothic" panose="020B0502020202020204" pitchFamily="34" charset="0"/>
              </a:rPr>
              <a:t>Le droit est partout : </a:t>
            </a:r>
          </a:p>
          <a:p>
            <a:pPr marL="0" indent="0" algn="just">
              <a:lnSpc>
                <a:spcPct val="150000"/>
              </a:lnSpc>
              <a:buNone/>
            </a:pPr>
            <a:r>
              <a:rPr lang="fr-FR" sz="2100" b="1" dirty="0">
                <a:effectLst>
                  <a:outerShdw blurRad="38100" dist="38100" dir="2700000" algn="tl">
                    <a:srgbClr val="000000">
                      <a:alpha val="43137"/>
                    </a:srgbClr>
                  </a:outerShdw>
                </a:effectLst>
                <a:latin typeface="Century Gothic" panose="020B0502020202020204" pitchFamily="34" charset="0"/>
              </a:rPr>
              <a:t>Exemples : </a:t>
            </a:r>
          </a:p>
          <a:p>
            <a:pPr marL="0" indent="0" algn="just">
              <a:lnSpc>
                <a:spcPct val="150000"/>
              </a:lnSpc>
              <a:buNone/>
            </a:pPr>
            <a:r>
              <a:rPr lang="fr-FR" sz="2100" b="1" dirty="0">
                <a:latin typeface="Century Gothic" panose="020B0502020202020204" pitchFamily="34" charset="0"/>
              </a:rPr>
              <a:t>-</a:t>
            </a:r>
            <a:r>
              <a:rPr lang="fr-FR" sz="2100" dirty="0">
                <a:latin typeface="Century Gothic" panose="020B0502020202020204" pitchFamily="34" charset="0"/>
              </a:rPr>
              <a:t>La naissance et le décès donnent lieu à des actes juridiques régis par la loi  n° 37-99 relative à l’état civil.</a:t>
            </a:r>
          </a:p>
          <a:p>
            <a:pPr marL="0" indent="0" algn="just">
              <a:lnSpc>
                <a:spcPct val="150000"/>
              </a:lnSpc>
              <a:buNone/>
            </a:pPr>
            <a:r>
              <a:rPr lang="fr-FR" sz="2100" dirty="0">
                <a:latin typeface="Century Gothic" panose="020B0502020202020204" pitchFamily="34" charset="0"/>
              </a:rPr>
              <a:t>-Prendre le tramway ou le train donne lieu à la conclusion d’un contrat de transport avec la compagnie de transport terrestre (exemples: ONCF, la Société de Tramway de Rabat Salé)</a:t>
            </a:r>
          </a:p>
          <a:p>
            <a:pPr marL="0" indent="0" algn="just">
              <a:lnSpc>
                <a:spcPct val="150000"/>
              </a:lnSpc>
              <a:buNone/>
            </a:pPr>
            <a:r>
              <a:rPr lang="fr-FR" sz="2100" dirty="0">
                <a:latin typeface="Century Gothic" panose="020B0502020202020204" pitchFamily="34" charset="0"/>
              </a:rPr>
              <a:t>-Travailler dans une société donne lieu à un contrat de travail régi par le code du travail.</a:t>
            </a:r>
          </a:p>
          <a:p>
            <a:pPr marL="0" indent="0" algn="just">
              <a:lnSpc>
                <a:spcPct val="150000"/>
              </a:lnSpc>
              <a:buNone/>
            </a:pPr>
            <a:r>
              <a:rPr lang="fr-FR" sz="2100" dirty="0">
                <a:latin typeface="Century Gothic" panose="020B0502020202020204" pitchFamily="34" charset="0"/>
              </a:rPr>
              <a:t>-La création d’une association culturelle ou sportive est régie par la législation relative au droit d’association</a:t>
            </a:r>
            <a:r>
              <a:rPr lang="fr-FR" sz="2100" b="1" dirty="0">
                <a:latin typeface="Century Gothic" panose="020B0502020202020204" pitchFamily="34" charset="0"/>
              </a:rPr>
              <a:t>. </a:t>
            </a:r>
          </a:p>
          <a:p>
            <a:pPr marL="0" indent="0" algn="just">
              <a:buNone/>
            </a:pPr>
            <a:endParaRPr lang="fr-FR" sz="1600" b="1" dirty="0">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22581270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Paral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otalTime>3</TotalTime>
  <Words>2009</Words>
  <Application>Microsoft Office PowerPoint</Application>
  <PresentationFormat>Grand écran</PresentationFormat>
  <Paragraphs>135</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Century Gothic</vt:lpstr>
      <vt:lpstr>Corbel</vt:lpstr>
      <vt:lpstr>Wingdings</vt:lpstr>
      <vt:lpstr>Parallaxe</vt:lpstr>
      <vt:lpstr>  INTRODUCTION A L’ETUDE DU DROIT  Pr. Hanane RHARRABI   Séances 1 et 2   </vt:lpstr>
      <vt:lpstr>Bibliographie </vt:lpstr>
      <vt:lpstr>Bibliographie </vt:lpstr>
      <vt:lpstr>Bibliographie</vt:lpstr>
      <vt:lpstr>Bibliographie</vt:lpstr>
      <vt:lpstr>DEFINITION DES SCIENCES HUMAINES ET SOCIALES </vt:lpstr>
      <vt:lpstr>HISTOIRE ET EVOLUTION DES SCIENCES HUMAINES ET SOCIALES </vt:lpstr>
      <vt:lpstr>HISTOIRE ET EVOLUTION DES SCIENCES HUMAINES ET SOCIALES </vt:lpstr>
      <vt:lpstr>I. Présentation des études de droit : 1. Omniprésence du droit </vt:lpstr>
      <vt:lpstr>I. Présentation des études de droit : 1. Omniprésence du droit </vt:lpstr>
      <vt:lpstr> 2-Particularité des outils juridiques a- Un langage juridique spécifique  </vt:lpstr>
      <vt:lpstr>2-Particularité des outils juridiques a- Un langage juridique spécifique</vt:lpstr>
      <vt:lpstr>2-Particularité des outils juridiques a- Un langage juridique spécifique</vt:lpstr>
      <vt:lpstr>b-Une méthode d’analyse et de réflexion</vt:lpstr>
      <vt:lpstr> 3-Le Droit est une matière en perpétuelle évolution  </vt:lpstr>
      <vt:lpstr>Les grands systèmes de droit </vt:lpstr>
      <vt:lpstr>Les grands systèmes de droit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Hanane RHARRABI</dc:creator>
  <cp:lastModifiedBy>Hanane RHARRABI</cp:lastModifiedBy>
  <cp:revision>3</cp:revision>
  <dcterms:created xsi:type="dcterms:W3CDTF">2023-09-19T20:09:51Z</dcterms:created>
  <dcterms:modified xsi:type="dcterms:W3CDTF">2024-09-25T09:56:43Z</dcterms:modified>
</cp:coreProperties>
</file>